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60" r:id="rId2"/>
    <p:sldId id="256" r:id="rId3"/>
    <p:sldId id="257" r:id="rId4"/>
    <p:sldId id="261" r:id="rId5"/>
    <p:sldId id="263" r:id="rId6"/>
    <p:sldId id="264" r:id="rId7"/>
    <p:sldId id="266" r:id="rId8"/>
    <p:sldId id="267" r:id="rId9"/>
    <p:sldId id="268" r:id="rId10"/>
    <p:sldId id="269" r:id="rId11"/>
    <p:sldId id="270" r:id="rId12"/>
    <p:sldId id="279" r:id="rId13"/>
    <p:sldId id="274" r:id="rId14"/>
    <p:sldId id="277" r:id="rId15"/>
    <p:sldId id="278" r:id="rId1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643" autoAdjust="0"/>
  </p:normalViewPr>
  <p:slideViewPr>
    <p:cSldViewPr snapToGrid="0">
      <p:cViewPr varScale="1">
        <p:scale>
          <a:sx n="92" d="100"/>
          <a:sy n="92" d="100"/>
        </p:scale>
        <p:origin x="49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8BCEAF-57B2-4343-BBC6-907E040DFBF1}" type="datetimeFigureOut">
              <a:rPr lang="de-DE" smtClean="0"/>
              <a:t>25.01.2015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C04D9-5D52-4C4C-8433-97EC45DACECC}" type="slidenum">
              <a:rPr lang="de-DE" smtClean="0"/>
              <a:t>‹Nr.›</a:t>
            </a:fld>
            <a:endParaRPr lang="de-DE"/>
          </a:p>
        </p:txBody>
      </p:sp>
    </p:spTree>
    <p:extLst>
      <p:ext uri="{BB962C8B-B14F-4D97-AF65-F5344CB8AC3E}">
        <p14:creationId xmlns:p14="http://schemas.microsoft.com/office/powerpoint/2010/main" val="950005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B3C04D9-5D52-4C4C-8433-97EC45DACECC}" type="slidenum">
              <a:rPr lang="de-DE" smtClean="0"/>
              <a:t>3</a:t>
            </a:fld>
            <a:endParaRPr lang="de-DE"/>
          </a:p>
        </p:txBody>
      </p:sp>
    </p:spTree>
    <p:extLst>
      <p:ext uri="{BB962C8B-B14F-4D97-AF65-F5344CB8AC3E}">
        <p14:creationId xmlns:p14="http://schemas.microsoft.com/office/powerpoint/2010/main" val="101329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smtClean="0"/>
              <a:t>Titelmasterformat durch Klicken bearbeiten</a:t>
            </a:r>
            <a:endParaRPr lang="de-DE"/>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212E5A37-FFEA-4CD6-A43E-D6F2750D39A6}" type="datetimeFigureOut">
              <a:rPr lang="de-DE" smtClean="0"/>
              <a:t>25.01.2015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72C071CE-475C-49A0-A49E-2DFCC27DB4BD}" type="slidenum">
              <a:rPr lang="de-DE" smtClean="0"/>
              <a:t>‹Nr.›</a:t>
            </a:fld>
            <a:endParaRPr lang="de-DE"/>
          </a:p>
        </p:txBody>
      </p:sp>
    </p:spTree>
    <p:extLst>
      <p:ext uri="{BB962C8B-B14F-4D97-AF65-F5344CB8AC3E}">
        <p14:creationId xmlns:p14="http://schemas.microsoft.com/office/powerpoint/2010/main" val="2574535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212E5A37-FFEA-4CD6-A43E-D6F2750D39A6}" type="datetimeFigureOut">
              <a:rPr lang="de-DE" smtClean="0"/>
              <a:t>25.01.2015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72C071CE-475C-49A0-A49E-2DFCC27DB4BD}" type="slidenum">
              <a:rPr lang="de-DE" smtClean="0"/>
              <a:t>‹Nr.›</a:t>
            </a:fld>
            <a:endParaRPr lang="de-DE"/>
          </a:p>
        </p:txBody>
      </p:sp>
    </p:spTree>
    <p:extLst>
      <p:ext uri="{BB962C8B-B14F-4D97-AF65-F5344CB8AC3E}">
        <p14:creationId xmlns:p14="http://schemas.microsoft.com/office/powerpoint/2010/main" val="4011637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212E5A37-FFEA-4CD6-A43E-D6F2750D39A6}" type="datetimeFigureOut">
              <a:rPr lang="de-DE" smtClean="0"/>
              <a:t>25.01.2015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72C071CE-475C-49A0-A49E-2DFCC27DB4BD}" type="slidenum">
              <a:rPr lang="de-DE" smtClean="0"/>
              <a:t>‹Nr.›</a:t>
            </a:fld>
            <a:endParaRPr lang="de-DE"/>
          </a:p>
        </p:txBody>
      </p:sp>
    </p:spTree>
    <p:extLst>
      <p:ext uri="{BB962C8B-B14F-4D97-AF65-F5344CB8AC3E}">
        <p14:creationId xmlns:p14="http://schemas.microsoft.com/office/powerpoint/2010/main" val="837257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212E5A37-FFEA-4CD6-A43E-D6F2750D39A6}" type="datetimeFigureOut">
              <a:rPr lang="de-DE" smtClean="0"/>
              <a:t>25.01.2015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72C071CE-475C-49A0-A49E-2DFCC27DB4BD}" type="slidenum">
              <a:rPr lang="de-DE" smtClean="0"/>
              <a:t>‹Nr.›</a:t>
            </a:fld>
            <a:endParaRPr lang="de-DE"/>
          </a:p>
        </p:txBody>
      </p:sp>
    </p:spTree>
    <p:extLst>
      <p:ext uri="{BB962C8B-B14F-4D97-AF65-F5344CB8AC3E}">
        <p14:creationId xmlns:p14="http://schemas.microsoft.com/office/powerpoint/2010/main" val="427564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smtClean="0"/>
              <a:t>Titelmasterformat durch Klicken bearbeiten</a:t>
            </a:r>
            <a:endParaRPr lang="de-DE"/>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fld id="{212E5A37-FFEA-4CD6-A43E-D6F2750D39A6}" type="datetimeFigureOut">
              <a:rPr lang="de-DE" smtClean="0"/>
              <a:t>25.01.2015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72C071CE-475C-49A0-A49E-2DFCC27DB4BD}" type="slidenum">
              <a:rPr lang="de-DE" smtClean="0"/>
              <a:t>‹Nr.›</a:t>
            </a:fld>
            <a:endParaRPr lang="de-DE"/>
          </a:p>
        </p:txBody>
      </p:sp>
    </p:spTree>
    <p:extLst>
      <p:ext uri="{BB962C8B-B14F-4D97-AF65-F5344CB8AC3E}">
        <p14:creationId xmlns:p14="http://schemas.microsoft.com/office/powerpoint/2010/main" val="1125017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838200" y="1825625"/>
            <a:ext cx="5181600" cy="435133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6172200" y="1825625"/>
            <a:ext cx="5181600" cy="435133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212E5A37-FFEA-4CD6-A43E-D6F2750D39A6}" type="datetimeFigureOut">
              <a:rPr lang="de-DE" smtClean="0"/>
              <a:t>25.01.2015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72C071CE-475C-49A0-A49E-2DFCC27DB4BD}" type="slidenum">
              <a:rPr lang="de-DE" smtClean="0"/>
              <a:t>‹Nr.›</a:t>
            </a:fld>
            <a:endParaRPr lang="de-DE"/>
          </a:p>
        </p:txBody>
      </p:sp>
    </p:spTree>
    <p:extLst>
      <p:ext uri="{BB962C8B-B14F-4D97-AF65-F5344CB8AC3E}">
        <p14:creationId xmlns:p14="http://schemas.microsoft.com/office/powerpoint/2010/main" val="818636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smtClean="0"/>
              <a:t>Titelmasterformat durch Klicken bearbeiten</a:t>
            </a:r>
            <a:endParaRPr lang="de-DE"/>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839788" y="2505075"/>
            <a:ext cx="5157787" cy="368458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212E5A37-FFEA-4CD6-A43E-D6F2750D39A6}" type="datetimeFigureOut">
              <a:rPr lang="de-DE" smtClean="0"/>
              <a:t>25.01.2015</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72C071CE-475C-49A0-A49E-2DFCC27DB4BD}" type="slidenum">
              <a:rPr lang="de-DE" smtClean="0"/>
              <a:t>‹Nr.›</a:t>
            </a:fld>
            <a:endParaRPr lang="de-DE"/>
          </a:p>
        </p:txBody>
      </p:sp>
    </p:spTree>
    <p:extLst>
      <p:ext uri="{BB962C8B-B14F-4D97-AF65-F5344CB8AC3E}">
        <p14:creationId xmlns:p14="http://schemas.microsoft.com/office/powerpoint/2010/main" val="2365613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212E5A37-FFEA-4CD6-A43E-D6F2750D39A6}" type="datetimeFigureOut">
              <a:rPr lang="de-DE" smtClean="0"/>
              <a:t>25.01.2015</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72C071CE-475C-49A0-A49E-2DFCC27DB4BD}" type="slidenum">
              <a:rPr lang="de-DE" smtClean="0"/>
              <a:t>‹Nr.›</a:t>
            </a:fld>
            <a:endParaRPr lang="de-DE"/>
          </a:p>
        </p:txBody>
      </p:sp>
    </p:spTree>
    <p:extLst>
      <p:ext uri="{BB962C8B-B14F-4D97-AF65-F5344CB8AC3E}">
        <p14:creationId xmlns:p14="http://schemas.microsoft.com/office/powerpoint/2010/main" val="140713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12E5A37-FFEA-4CD6-A43E-D6F2750D39A6}" type="datetimeFigureOut">
              <a:rPr lang="de-DE" smtClean="0"/>
              <a:t>25.01.2015</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72C071CE-475C-49A0-A49E-2DFCC27DB4BD}" type="slidenum">
              <a:rPr lang="de-DE" smtClean="0"/>
              <a:t>‹Nr.›</a:t>
            </a:fld>
            <a:endParaRPr lang="de-DE"/>
          </a:p>
        </p:txBody>
      </p:sp>
    </p:spTree>
    <p:extLst>
      <p:ext uri="{BB962C8B-B14F-4D97-AF65-F5344CB8AC3E}">
        <p14:creationId xmlns:p14="http://schemas.microsoft.com/office/powerpoint/2010/main" val="4218254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de-DE"/>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umsplatzhalter 4"/>
          <p:cNvSpPr>
            <a:spLocks noGrp="1"/>
          </p:cNvSpPr>
          <p:nvPr>
            <p:ph type="dt" sz="half" idx="10"/>
          </p:nvPr>
        </p:nvSpPr>
        <p:spPr/>
        <p:txBody>
          <a:bodyPr/>
          <a:lstStyle/>
          <a:p>
            <a:fld id="{212E5A37-FFEA-4CD6-A43E-D6F2750D39A6}" type="datetimeFigureOut">
              <a:rPr lang="de-DE" smtClean="0"/>
              <a:t>25.01.2015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72C071CE-475C-49A0-A49E-2DFCC27DB4BD}" type="slidenum">
              <a:rPr lang="de-DE" smtClean="0"/>
              <a:t>‹Nr.›</a:t>
            </a:fld>
            <a:endParaRPr lang="de-DE"/>
          </a:p>
        </p:txBody>
      </p:sp>
    </p:spTree>
    <p:extLst>
      <p:ext uri="{BB962C8B-B14F-4D97-AF65-F5344CB8AC3E}">
        <p14:creationId xmlns:p14="http://schemas.microsoft.com/office/powerpoint/2010/main" val="899760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de-DE"/>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umsplatzhalter 4"/>
          <p:cNvSpPr>
            <a:spLocks noGrp="1"/>
          </p:cNvSpPr>
          <p:nvPr>
            <p:ph type="dt" sz="half" idx="10"/>
          </p:nvPr>
        </p:nvSpPr>
        <p:spPr/>
        <p:txBody>
          <a:bodyPr/>
          <a:lstStyle/>
          <a:p>
            <a:fld id="{212E5A37-FFEA-4CD6-A43E-D6F2750D39A6}" type="datetimeFigureOut">
              <a:rPr lang="de-DE" smtClean="0"/>
              <a:t>25.01.2015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72C071CE-475C-49A0-A49E-2DFCC27DB4BD}" type="slidenum">
              <a:rPr lang="de-DE" smtClean="0"/>
              <a:t>‹Nr.›</a:t>
            </a:fld>
            <a:endParaRPr lang="de-DE"/>
          </a:p>
        </p:txBody>
      </p:sp>
    </p:spTree>
    <p:extLst>
      <p:ext uri="{BB962C8B-B14F-4D97-AF65-F5344CB8AC3E}">
        <p14:creationId xmlns:p14="http://schemas.microsoft.com/office/powerpoint/2010/main" val="262686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2E5A37-FFEA-4CD6-A43E-D6F2750D39A6}" type="datetimeFigureOut">
              <a:rPr lang="de-DE" smtClean="0"/>
              <a:t>25.01.2015</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C071CE-475C-49A0-A49E-2DFCC27DB4BD}" type="slidenum">
              <a:rPr lang="de-DE" smtClean="0"/>
              <a:t>‹Nr.›</a:t>
            </a:fld>
            <a:endParaRPr lang="de-DE"/>
          </a:p>
        </p:txBody>
      </p:sp>
    </p:spTree>
    <p:extLst>
      <p:ext uri="{BB962C8B-B14F-4D97-AF65-F5344CB8AC3E}">
        <p14:creationId xmlns:p14="http://schemas.microsoft.com/office/powerpoint/2010/main" val="27611283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8.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9756" y="3248416"/>
            <a:ext cx="2124915" cy="2124915"/>
          </a:xfrm>
          <a:prstGeom prst="rect">
            <a:avLst/>
          </a:prstGeom>
        </p:spPr>
      </p:pic>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320" y="3248416"/>
            <a:ext cx="2215152" cy="2215152"/>
          </a:xfrm>
          <a:prstGeom prst="rect">
            <a:avLst/>
          </a:prstGeom>
        </p:spPr>
      </p:pic>
      <p:sp>
        <p:nvSpPr>
          <p:cNvPr id="6" name="Textfeld 5"/>
          <p:cNvSpPr txBox="1"/>
          <p:nvPr/>
        </p:nvSpPr>
        <p:spPr>
          <a:xfrm>
            <a:off x="1" y="599426"/>
            <a:ext cx="12191999" cy="1631216"/>
          </a:xfrm>
          <a:prstGeom prst="rect">
            <a:avLst/>
          </a:prstGeom>
          <a:noFill/>
          <a:effectLst>
            <a:glow rad="635000">
              <a:schemeClr val="accent1">
                <a:alpha val="40000"/>
              </a:schemeClr>
            </a:glow>
          </a:effectLst>
        </p:spPr>
        <p:txBody>
          <a:bodyPr wrap="square" rtlCol="0">
            <a:spAutoFit/>
          </a:bodyPr>
          <a:lstStyle/>
          <a:p>
            <a:pPr algn="ctr"/>
            <a:r>
              <a:rPr lang="de-DE" sz="10000" dirty="0" smtClean="0"/>
              <a:t>Hi, </a:t>
            </a:r>
            <a:r>
              <a:rPr lang="de-DE" sz="10000" dirty="0" err="1" smtClean="0"/>
              <a:t>that´s</a:t>
            </a:r>
            <a:r>
              <a:rPr lang="de-DE" sz="10000" dirty="0" smtClean="0"/>
              <a:t> </a:t>
            </a:r>
            <a:r>
              <a:rPr lang="de-DE" sz="10000" dirty="0" err="1" smtClean="0"/>
              <a:t>us</a:t>
            </a:r>
            <a:r>
              <a:rPr lang="de-DE" sz="10000" dirty="0" smtClean="0"/>
              <a:t>!</a:t>
            </a:r>
            <a:endParaRPr lang="de-DE" sz="10000" dirty="0"/>
          </a:p>
        </p:txBody>
      </p:sp>
      <p:sp>
        <p:nvSpPr>
          <p:cNvPr id="7" name="Textfeld 6"/>
          <p:cNvSpPr txBox="1"/>
          <p:nvPr/>
        </p:nvSpPr>
        <p:spPr>
          <a:xfrm>
            <a:off x="492368" y="5418448"/>
            <a:ext cx="2674027" cy="938719"/>
          </a:xfrm>
          <a:prstGeom prst="rect">
            <a:avLst/>
          </a:prstGeom>
          <a:noFill/>
        </p:spPr>
        <p:txBody>
          <a:bodyPr wrap="square" rtlCol="0">
            <a:spAutoFit/>
          </a:bodyPr>
          <a:lstStyle/>
          <a:p>
            <a:pPr algn="ctr"/>
            <a:r>
              <a:rPr lang="de-DE" sz="3200" dirty="0" smtClean="0"/>
              <a:t>Chris</a:t>
            </a:r>
          </a:p>
          <a:p>
            <a:pPr algn="ctr"/>
            <a:r>
              <a:rPr lang="de-DE" sz="2300" dirty="0" smtClean="0"/>
              <a:t>Initiator</a:t>
            </a:r>
            <a:endParaRPr lang="de-DE" sz="2300" dirty="0"/>
          </a:p>
        </p:txBody>
      </p:sp>
      <p:sp>
        <p:nvSpPr>
          <p:cNvPr id="9" name="Textfeld 8"/>
          <p:cNvSpPr txBox="1"/>
          <p:nvPr/>
        </p:nvSpPr>
        <p:spPr>
          <a:xfrm>
            <a:off x="3557116" y="5457877"/>
            <a:ext cx="2131354" cy="938719"/>
          </a:xfrm>
          <a:prstGeom prst="rect">
            <a:avLst/>
          </a:prstGeom>
          <a:noFill/>
        </p:spPr>
        <p:txBody>
          <a:bodyPr wrap="square" rtlCol="0">
            <a:spAutoFit/>
          </a:bodyPr>
          <a:lstStyle/>
          <a:p>
            <a:pPr algn="ctr"/>
            <a:r>
              <a:rPr lang="de-DE" sz="3200" dirty="0" smtClean="0"/>
              <a:t>Andi</a:t>
            </a:r>
          </a:p>
          <a:p>
            <a:pPr algn="ctr"/>
            <a:r>
              <a:rPr lang="de-DE" sz="2300" dirty="0" err="1" smtClean="0"/>
              <a:t>Develoment</a:t>
            </a:r>
            <a:endParaRPr lang="de-DE" sz="2300" dirty="0"/>
          </a:p>
        </p:txBody>
      </p:sp>
      <p:pic>
        <p:nvPicPr>
          <p:cNvPr id="12" name="Grafik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4695" y="3203297"/>
            <a:ext cx="2215151" cy="2215151"/>
          </a:xfrm>
          <a:prstGeom prst="rect">
            <a:avLst/>
          </a:prstGeom>
        </p:spPr>
      </p:pic>
      <p:sp>
        <p:nvSpPr>
          <p:cNvPr id="13" name="Textfeld 12"/>
          <p:cNvSpPr txBox="1"/>
          <p:nvPr/>
        </p:nvSpPr>
        <p:spPr>
          <a:xfrm>
            <a:off x="8561195" y="5432853"/>
            <a:ext cx="2793442" cy="938719"/>
          </a:xfrm>
          <a:prstGeom prst="rect">
            <a:avLst/>
          </a:prstGeom>
          <a:noFill/>
        </p:spPr>
        <p:txBody>
          <a:bodyPr wrap="square" rtlCol="0">
            <a:spAutoFit/>
          </a:bodyPr>
          <a:lstStyle/>
          <a:p>
            <a:pPr algn="ctr"/>
            <a:r>
              <a:rPr lang="de-DE" sz="3200" dirty="0" err="1" smtClean="0"/>
              <a:t>Vadym</a:t>
            </a:r>
            <a:endParaRPr lang="de-DE" sz="3200" dirty="0" smtClean="0"/>
          </a:p>
          <a:p>
            <a:pPr algn="ctr"/>
            <a:r>
              <a:rPr lang="de-DE" sz="2300" dirty="0" err="1" smtClean="0"/>
              <a:t>iOS</a:t>
            </a:r>
            <a:r>
              <a:rPr lang="de-DE" sz="2300" dirty="0" smtClean="0"/>
              <a:t> Development</a:t>
            </a:r>
            <a:endParaRPr lang="de-DE" sz="2300" dirty="0"/>
          </a:p>
        </p:txBody>
      </p:sp>
      <p:pic>
        <p:nvPicPr>
          <p:cNvPr id="14" name="Grafik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67120" y="3203297"/>
            <a:ext cx="1708926" cy="2039361"/>
          </a:xfrm>
          <a:prstGeom prst="rect">
            <a:avLst/>
          </a:prstGeom>
        </p:spPr>
      </p:pic>
      <p:sp>
        <p:nvSpPr>
          <p:cNvPr id="15" name="Textfeld 14"/>
          <p:cNvSpPr txBox="1"/>
          <p:nvPr/>
        </p:nvSpPr>
        <p:spPr>
          <a:xfrm>
            <a:off x="6609314" y="5418448"/>
            <a:ext cx="1224537" cy="938719"/>
          </a:xfrm>
          <a:prstGeom prst="rect">
            <a:avLst/>
          </a:prstGeom>
          <a:noFill/>
        </p:spPr>
        <p:txBody>
          <a:bodyPr wrap="square" rtlCol="0">
            <a:spAutoFit/>
          </a:bodyPr>
          <a:lstStyle/>
          <a:p>
            <a:pPr algn="ctr"/>
            <a:r>
              <a:rPr lang="de-DE" sz="3200" dirty="0" smtClean="0"/>
              <a:t>Jakob</a:t>
            </a:r>
          </a:p>
          <a:p>
            <a:pPr algn="ctr"/>
            <a:r>
              <a:rPr lang="de-DE" sz="2300" dirty="0" smtClean="0"/>
              <a:t>Design</a:t>
            </a:r>
            <a:endParaRPr lang="de-DE" sz="2300" dirty="0"/>
          </a:p>
        </p:txBody>
      </p:sp>
    </p:spTree>
    <p:extLst>
      <p:ext uri="{BB962C8B-B14F-4D97-AF65-F5344CB8AC3E}">
        <p14:creationId xmlns:p14="http://schemas.microsoft.com/office/powerpoint/2010/main" val="2674920939"/>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156411" y="6112042"/>
            <a:ext cx="12512843" cy="745958"/>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Textfeld 5"/>
          <p:cNvSpPr txBox="1"/>
          <p:nvPr/>
        </p:nvSpPr>
        <p:spPr>
          <a:xfrm>
            <a:off x="0" y="6172681"/>
            <a:ext cx="2273968" cy="630942"/>
          </a:xfrm>
          <a:prstGeom prst="rect">
            <a:avLst/>
          </a:prstGeom>
          <a:noFill/>
        </p:spPr>
        <p:txBody>
          <a:bodyPr wrap="square" rtlCol="0">
            <a:spAutoFit/>
          </a:bodyPr>
          <a:lstStyle/>
          <a:p>
            <a:r>
              <a:rPr lang="de-DE" sz="3500" b="1" dirty="0" err="1" smtClean="0">
                <a:solidFill>
                  <a:schemeClr val="bg1"/>
                </a:solidFill>
              </a:rPr>
              <a:t>AirFräsher</a:t>
            </a:r>
            <a:endParaRPr lang="de-DE" sz="3500" b="1" dirty="0">
              <a:solidFill>
                <a:schemeClr val="bg1"/>
              </a:solidFill>
            </a:endParaRPr>
          </a:p>
        </p:txBody>
      </p:sp>
      <p:sp>
        <p:nvSpPr>
          <p:cNvPr id="7" name="Textfeld 6"/>
          <p:cNvSpPr txBox="1"/>
          <p:nvPr/>
        </p:nvSpPr>
        <p:spPr>
          <a:xfrm>
            <a:off x="7279105" y="6148138"/>
            <a:ext cx="4840703" cy="630942"/>
          </a:xfrm>
          <a:prstGeom prst="rect">
            <a:avLst/>
          </a:prstGeom>
          <a:noFill/>
        </p:spPr>
        <p:txBody>
          <a:bodyPr wrap="square" rtlCol="0">
            <a:spAutoFit/>
          </a:bodyPr>
          <a:lstStyle/>
          <a:p>
            <a:pPr algn="r"/>
            <a:r>
              <a:rPr lang="de-DE" sz="3500" b="1" dirty="0" smtClean="0">
                <a:solidFill>
                  <a:schemeClr val="bg1"/>
                </a:solidFill>
              </a:rPr>
              <a:t>09: Web &amp; Apps</a:t>
            </a:r>
            <a:endParaRPr lang="de-DE" sz="3500" b="1" dirty="0">
              <a:solidFill>
                <a:schemeClr val="bg1"/>
              </a:solidFill>
            </a:endParaRPr>
          </a:p>
        </p:txBody>
      </p:sp>
      <p:pic>
        <p:nvPicPr>
          <p:cNvPr id="4" name="Grafik 3"/>
          <p:cNvPicPr>
            <a:picLocks noChangeAspect="1"/>
          </p:cNvPicPr>
          <p:nvPr/>
        </p:nvPicPr>
        <p:blipFill>
          <a:blip r:embed="rId2"/>
          <a:stretch>
            <a:fillRect/>
          </a:stretch>
        </p:blipFill>
        <p:spPr>
          <a:xfrm>
            <a:off x="153937" y="179130"/>
            <a:ext cx="7036558" cy="5663995"/>
          </a:xfrm>
          <a:prstGeom prst="rect">
            <a:avLst/>
          </a:prstGeom>
        </p:spPr>
      </p:pic>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58215" y="-157534"/>
            <a:ext cx="3379905" cy="6337322"/>
          </a:xfrm>
          <a:prstGeom prst="rect">
            <a:avLst/>
          </a:prstGeom>
        </p:spPr>
      </p:pic>
      <p:pic>
        <p:nvPicPr>
          <p:cNvPr id="3" name="Grafik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8716" y="89785"/>
            <a:ext cx="3176122" cy="6022257"/>
          </a:xfrm>
          <a:prstGeom prst="rect">
            <a:avLst/>
          </a:prstGeom>
        </p:spPr>
      </p:pic>
    </p:spTree>
    <p:extLst>
      <p:ext uri="{BB962C8B-B14F-4D97-AF65-F5344CB8AC3E}">
        <p14:creationId xmlns:p14="http://schemas.microsoft.com/office/powerpoint/2010/main" val="222204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9756" y="2675663"/>
            <a:ext cx="2124915" cy="2124915"/>
          </a:xfrm>
          <a:prstGeom prst="rect">
            <a:avLst/>
          </a:prstGeom>
        </p:spPr>
      </p:pic>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320" y="2675663"/>
            <a:ext cx="2215152" cy="2215152"/>
          </a:xfrm>
          <a:prstGeom prst="rect">
            <a:avLst/>
          </a:prstGeom>
        </p:spPr>
      </p:pic>
      <p:sp>
        <p:nvSpPr>
          <p:cNvPr id="6" name="Textfeld 5"/>
          <p:cNvSpPr txBox="1"/>
          <p:nvPr/>
        </p:nvSpPr>
        <p:spPr>
          <a:xfrm>
            <a:off x="1" y="599426"/>
            <a:ext cx="12191999" cy="1246495"/>
          </a:xfrm>
          <a:prstGeom prst="rect">
            <a:avLst/>
          </a:prstGeom>
          <a:noFill/>
          <a:effectLst>
            <a:glow rad="635000">
              <a:schemeClr val="accent1">
                <a:alpha val="40000"/>
              </a:schemeClr>
            </a:glow>
          </a:effectLst>
        </p:spPr>
        <p:txBody>
          <a:bodyPr wrap="square" rtlCol="0">
            <a:spAutoFit/>
          </a:bodyPr>
          <a:lstStyle/>
          <a:p>
            <a:pPr algn="ctr"/>
            <a:r>
              <a:rPr lang="de-DE" sz="7500" dirty="0" err="1" smtClean="0"/>
              <a:t>Thanks</a:t>
            </a:r>
            <a:r>
              <a:rPr lang="de-DE" sz="7500" dirty="0" smtClean="0"/>
              <a:t> </a:t>
            </a:r>
            <a:r>
              <a:rPr lang="de-DE" sz="7500" dirty="0" err="1" smtClean="0"/>
              <a:t>for</a:t>
            </a:r>
            <a:r>
              <a:rPr lang="de-DE" sz="7500" dirty="0" smtClean="0"/>
              <a:t> </a:t>
            </a:r>
            <a:r>
              <a:rPr lang="de-DE" sz="7500" dirty="0" err="1" smtClean="0"/>
              <a:t>your</a:t>
            </a:r>
            <a:r>
              <a:rPr lang="de-DE" sz="7500" dirty="0" smtClean="0"/>
              <a:t> </a:t>
            </a:r>
            <a:r>
              <a:rPr lang="de-DE" sz="7500" dirty="0" err="1" smtClean="0"/>
              <a:t>attention</a:t>
            </a:r>
            <a:r>
              <a:rPr lang="de-DE" sz="7500" dirty="0" smtClean="0"/>
              <a:t>!</a:t>
            </a:r>
            <a:endParaRPr lang="de-DE" sz="7500" dirty="0"/>
          </a:p>
        </p:txBody>
      </p:sp>
      <p:pic>
        <p:nvPicPr>
          <p:cNvPr id="12" name="Grafik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4695" y="2630544"/>
            <a:ext cx="2215151" cy="2215151"/>
          </a:xfrm>
          <a:prstGeom prst="rect">
            <a:avLst/>
          </a:prstGeom>
        </p:spPr>
      </p:pic>
      <p:pic>
        <p:nvPicPr>
          <p:cNvPr id="14" name="Grafik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67120" y="2630544"/>
            <a:ext cx="1708926" cy="2039361"/>
          </a:xfrm>
          <a:prstGeom prst="rect">
            <a:avLst/>
          </a:prstGeom>
        </p:spPr>
      </p:pic>
      <p:sp>
        <p:nvSpPr>
          <p:cNvPr id="11" name="Textfeld 10"/>
          <p:cNvSpPr txBox="1"/>
          <p:nvPr/>
        </p:nvSpPr>
        <p:spPr>
          <a:xfrm>
            <a:off x="1" y="5454528"/>
            <a:ext cx="12191999" cy="1169551"/>
          </a:xfrm>
          <a:prstGeom prst="rect">
            <a:avLst/>
          </a:prstGeom>
          <a:noFill/>
          <a:effectLst>
            <a:glow rad="635000">
              <a:schemeClr val="accent1">
                <a:alpha val="40000"/>
              </a:schemeClr>
            </a:glow>
          </a:effectLst>
        </p:spPr>
        <p:txBody>
          <a:bodyPr wrap="square" rtlCol="0">
            <a:spAutoFit/>
          </a:bodyPr>
          <a:lstStyle/>
          <a:p>
            <a:pPr algn="ctr"/>
            <a:r>
              <a:rPr lang="de-DE" sz="7000" dirty="0" err="1" smtClean="0"/>
              <a:t>AirFräsher</a:t>
            </a:r>
            <a:endParaRPr lang="de-DE" sz="7000" dirty="0"/>
          </a:p>
        </p:txBody>
      </p:sp>
    </p:spTree>
    <p:extLst>
      <p:ext uri="{BB962C8B-B14F-4D97-AF65-F5344CB8AC3E}">
        <p14:creationId xmlns:p14="http://schemas.microsoft.com/office/powerpoint/2010/main" val="378994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spTree>
    <p:extLst>
      <p:ext uri="{BB962C8B-B14F-4D97-AF65-F5344CB8AC3E}">
        <p14:creationId xmlns:p14="http://schemas.microsoft.com/office/powerpoint/2010/main" val="985122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p:nvPr/>
        </p:nvSpPr>
        <p:spPr>
          <a:xfrm>
            <a:off x="-156411" y="6112042"/>
            <a:ext cx="12512843" cy="745958"/>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p:cNvSpPr txBox="1"/>
          <p:nvPr/>
        </p:nvSpPr>
        <p:spPr>
          <a:xfrm>
            <a:off x="0" y="6172681"/>
            <a:ext cx="2273968" cy="630942"/>
          </a:xfrm>
          <a:prstGeom prst="rect">
            <a:avLst/>
          </a:prstGeom>
          <a:noFill/>
        </p:spPr>
        <p:txBody>
          <a:bodyPr wrap="square" rtlCol="0">
            <a:spAutoFit/>
          </a:bodyPr>
          <a:lstStyle/>
          <a:p>
            <a:r>
              <a:rPr lang="de-DE" sz="3500" b="1" dirty="0" err="1" smtClean="0">
                <a:solidFill>
                  <a:schemeClr val="bg1"/>
                </a:solidFill>
              </a:rPr>
              <a:t>AirFräsher</a:t>
            </a:r>
            <a:endParaRPr lang="de-DE" sz="3500" b="1" dirty="0">
              <a:solidFill>
                <a:schemeClr val="bg1"/>
              </a:solidFill>
            </a:endParaRPr>
          </a:p>
        </p:txBody>
      </p:sp>
      <p:sp>
        <p:nvSpPr>
          <p:cNvPr id="8" name="Textfeld 7"/>
          <p:cNvSpPr txBox="1"/>
          <p:nvPr/>
        </p:nvSpPr>
        <p:spPr>
          <a:xfrm>
            <a:off x="7279105" y="6148138"/>
            <a:ext cx="4840703" cy="630942"/>
          </a:xfrm>
          <a:prstGeom prst="rect">
            <a:avLst/>
          </a:prstGeom>
          <a:noFill/>
        </p:spPr>
        <p:txBody>
          <a:bodyPr wrap="square" rtlCol="0">
            <a:spAutoFit/>
          </a:bodyPr>
          <a:lstStyle/>
          <a:p>
            <a:pPr algn="r"/>
            <a:r>
              <a:rPr lang="de-DE" sz="3500" b="1" dirty="0">
                <a:solidFill>
                  <a:schemeClr val="bg1"/>
                </a:solidFill>
              </a:rPr>
              <a:t>02: Motivation</a:t>
            </a:r>
          </a:p>
        </p:txBody>
      </p:sp>
      <p:sp>
        <p:nvSpPr>
          <p:cNvPr id="10" name="Eckige Klammer links/rechts 9"/>
          <p:cNvSpPr/>
          <p:nvPr/>
        </p:nvSpPr>
        <p:spPr>
          <a:xfrm>
            <a:off x="1037194" y="1671718"/>
            <a:ext cx="3080657" cy="308065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11" name="Eckige Klammer links/rechts 10"/>
          <p:cNvSpPr/>
          <p:nvPr/>
        </p:nvSpPr>
        <p:spPr>
          <a:xfrm>
            <a:off x="4559681" y="1671717"/>
            <a:ext cx="3080657" cy="308065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12" name="Eckige Klammer links/rechts 11"/>
          <p:cNvSpPr/>
          <p:nvPr/>
        </p:nvSpPr>
        <p:spPr>
          <a:xfrm>
            <a:off x="8082168" y="1698646"/>
            <a:ext cx="3080657" cy="308065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16" name="Textfeld 15"/>
          <p:cNvSpPr txBox="1"/>
          <p:nvPr/>
        </p:nvSpPr>
        <p:spPr>
          <a:xfrm>
            <a:off x="1594182" y="1416989"/>
            <a:ext cx="1966678" cy="369332"/>
          </a:xfrm>
          <a:prstGeom prst="rect">
            <a:avLst/>
          </a:prstGeom>
          <a:noFill/>
        </p:spPr>
        <p:txBody>
          <a:bodyPr wrap="square" rtlCol="0">
            <a:spAutoFit/>
          </a:bodyPr>
          <a:lstStyle/>
          <a:p>
            <a:pPr algn="ctr"/>
            <a:r>
              <a:rPr lang="de-DE" dirty="0" smtClean="0"/>
              <a:t>Save </a:t>
            </a:r>
            <a:r>
              <a:rPr lang="de-DE" dirty="0" err="1" smtClean="0"/>
              <a:t>energy</a:t>
            </a:r>
            <a:endParaRPr lang="de-DE" dirty="0"/>
          </a:p>
        </p:txBody>
      </p:sp>
      <p:sp>
        <p:nvSpPr>
          <p:cNvPr id="17" name="Textfeld 16"/>
          <p:cNvSpPr txBox="1"/>
          <p:nvPr/>
        </p:nvSpPr>
        <p:spPr>
          <a:xfrm>
            <a:off x="5116670" y="1416989"/>
            <a:ext cx="1966678" cy="369332"/>
          </a:xfrm>
          <a:prstGeom prst="rect">
            <a:avLst/>
          </a:prstGeom>
          <a:noFill/>
        </p:spPr>
        <p:txBody>
          <a:bodyPr wrap="square" rtlCol="0">
            <a:spAutoFit/>
          </a:bodyPr>
          <a:lstStyle/>
          <a:p>
            <a:pPr algn="ctr"/>
            <a:r>
              <a:rPr lang="en-US" dirty="0" smtClean="0"/>
              <a:t>Health and fitness</a:t>
            </a:r>
            <a:endParaRPr lang="de-DE" dirty="0"/>
          </a:p>
        </p:txBody>
      </p:sp>
      <p:sp>
        <p:nvSpPr>
          <p:cNvPr id="18" name="Textfeld 17"/>
          <p:cNvSpPr txBox="1"/>
          <p:nvPr/>
        </p:nvSpPr>
        <p:spPr>
          <a:xfrm>
            <a:off x="8630627" y="1278490"/>
            <a:ext cx="1966678" cy="646331"/>
          </a:xfrm>
          <a:prstGeom prst="rect">
            <a:avLst/>
          </a:prstGeom>
          <a:noFill/>
        </p:spPr>
        <p:txBody>
          <a:bodyPr wrap="square" rtlCol="0">
            <a:spAutoFit/>
          </a:bodyPr>
          <a:lstStyle/>
          <a:p>
            <a:pPr algn="ctr"/>
            <a:r>
              <a:rPr lang="en-US" dirty="0" smtClean="0"/>
              <a:t>Improving products</a:t>
            </a:r>
            <a:endParaRPr lang="de-DE" dirty="0"/>
          </a:p>
        </p:txBody>
      </p:sp>
      <p:pic>
        <p:nvPicPr>
          <p:cNvPr id="19" name="Grafik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6651" y="2550230"/>
            <a:ext cx="1681741" cy="1681741"/>
          </a:xfrm>
          <a:prstGeom prst="rect">
            <a:avLst/>
          </a:prstGeom>
        </p:spPr>
      </p:pic>
      <p:pic>
        <p:nvPicPr>
          <p:cNvPr id="20" name="Grafik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0449" y="2447071"/>
            <a:ext cx="1699119" cy="1699119"/>
          </a:xfrm>
          <a:prstGeom prst="rect">
            <a:avLst/>
          </a:prstGeom>
        </p:spPr>
      </p:pic>
      <p:pic>
        <p:nvPicPr>
          <p:cNvPr id="21" name="Grafik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0401" y="2387575"/>
            <a:ext cx="1818109" cy="1818109"/>
          </a:xfrm>
          <a:prstGeom prst="rect">
            <a:avLst/>
          </a:prstGeom>
        </p:spPr>
      </p:pic>
    </p:spTree>
    <p:extLst>
      <p:ext uri="{BB962C8B-B14F-4D97-AF65-F5344CB8AC3E}">
        <p14:creationId xmlns:p14="http://schemas.microsoft.com/office/powerpoint/2010/main" val="372102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p:nvPr/>
        </p:nvSpPr>
        <p:spPr>
          <a:xfrm>
            <a:off x="-156411" y="6112042"/>
            <a:ext cx="12512843" cy="745958"/>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p:cNvSpPr txBox="1"/>
          <p:nvPr/>
        </p:nvSpPr>
        <p:spPr>
          <a:xfrm>
            <a:off x="0" y="6172681"/>
            <a:ext cx="2273968" cy="630942"/>
          </a:xfrm>
          <a:prstGeom prst="rect">
            <a:avLst/>
          </a:prstGeom>
          <a:noFill/>
        </p:spPr>
        <p:txBody>
          <a:bodyPr wrap="square" rtlCol="0">
            <a:spAutoFit/>
          </a:bodyPr>
          <a:lstStyle/>
          <a:p>
            <a:r>
              <a:rPr lang="de-DE" sz="3500" b="1" dirty="0" err="1" smtClean="0">
                <a:solidFill>
                  <a:schemeClr val="bg1"/>
                </a:solidFill>
              </a:rPr>
              <a:t>AirFräsher</a:t>
            </a:r>
            <a:endParaRPr lang="de-DE" sz="3500" b="1" dirty="0">
              <a:solidFill>
                <a:schemeClr val="bg1"/>
              </a:solidFill>
            </a:endParaRPr>
          </a:p>
        </p:txBody>
      </p:sp>
      <p:sp>
        <p:nvSpPr>
          <p:cNvPr id="8" name="Textfeld 7"/>
          <p:cNvSpPr txBox="1"/>
          <p:nvPr/>
        </p:nvSpPr>
        <p:spPr>
          <a:xfrm>
            <a:off x="7279105" y="6148138"/>
            <a:ext cx="4840703" cy="630942"/>
          </a:xfrm>
          <a:prstGeom prst="rect">
            <a:avLst/>
          </a:prstGeom>
          <a:noFill/>
        </p:spPr>
        <p:txBody>
          <a:bodyPr wrap="square" rtlCol="0">
            <a:spAutoFit/>
          </a:bodyPr>
          <a:lstStyle/>
          <a:p>
            <a:pPr algn="r"/>
            <a:r>
              <a:rPr lang="de-DE" sz="3500" b="1" dirty="0">
                <a:solidFill>
                  <a:schemeClr val="bg1"/>
                </a:solidFill>
              </a:rPr>
              <a:t>02: </a:t>
            </a:r>
            <a:r>
              <a:rPr lang="de-DE" sz="3500" b="1" dirty="0" err="1" smtClean="0">
                <a:solidFill>
                  <a:schemeClr val="bg1"/>
                </a:solidFill>
              </a:rPr>
              <a:t>Current</a:t>
            </a:r>
            <a:r>
              <a:rPr lang="de-DE" sz="3500" b="1" dirty="0" smtClean="0">
                <a:solidFill>
                  <a:schemeClr val="bg1"/>
                </a:solidFill>
              </a:rPr>
              <a:t> </a:t>
            </a:r>
            <a:r>
              <a:rPr lang="de-DE" sz="3500" b="1" dirty="0" err="1" smtClean="0">
                <a:solidFill>
                  <a:schemeClr val="bg1"/>
                </a:solidFill>
              </a:rPr>
              <a:t>market</a:t>
            </a:r>
            <a:endParaRPr lang="de-DE" sz="3500" b="1" dirty="0">
              <a:solidFill>
                <a:schemeClr val="bg1"/>
              </a:solidFill>
            </a:endParaRPr>
          </a:p>
        </p:txBody>
      </p:sp>
      <p:sp>
        <p:nvSpPr>
          <p:cNvPr id="10" name="Eckige Klammer links/rechts 9"/>
          <p:cNvSpPr/>
          <p:nvPr/>
        </p:nvSpPr>
        <p:spPr>
          <a:xfrm>
            <a:off x="1037194" y="1671718"/>
            <a:ext cx="3080657" cy="308065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12" name="Eckige Klammer links/rechts 11"/>
          <p:cNvSpPr/>
          <p:nvPr/>
        </p:nvSpPr>
        <p:spPr>
          <a:xfrm>
            <a:off x="8082168" y="1698646"/>
            <a:ext cx="3080657" cy="308065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15" name="Textfeld 14"/>
          <p:cNvSpPr txBox="1"/>
          <p:nvPr/>
        </p:nvSpPr>
        <p:spPr>
          <a:xfrm>
            <a:off x="8716117" y="4502305"/>
            <a:ext cx="1966678" cy="446276"/>
          </a:xfrm>
          <a:prstGeom prst="rect">
            <a:avLst/>
          </a:prstGeom>
          <a:noFill/>
        </p:spPr>
        <p:txBody>
          <a:bodyPr wrap="square" rtlCol="0">
            <a:spAutoFit/>
          </a:bodyPr>
          <a:lstStyle/>
          <a:p>
            <a:pPr algn="ctr"/>
            <a:r>
              <a:rPr lang="de-DE" sz="2300" dirty="0" smtClean="0"/>
              <a:t>US</a:t>
            </a:r>
            <a:endParaRPr lang="de-DE" sz="2300" dirty="0"/>
          </a:p>
        </p:txBody>
      </p:sp>
      <p:sp>
        <p:nvSpPr>
          <p:cNvPr id="16" name="Textfeld 15"/>
          <p:cNvSpPr txBox="1"/>
          <p:nvPr/>
        </p:nvSpPr>
        <p:spPr>
          <a:xfrm>
            <a:off x="1594183" y="1318233"/>
            <a:ext cx="1966678" cy="369332"/>
          </a:xfrm>
          <a:prstGeom prst="rect">
            <a:avLst/>
          </a:prstGeom>
          <a:noFill/>
        </p:spPr>
        <p:txBody>
          <a:bodyPr wrap="square" rtlCol="0">
            <a:spAutoFit/>
          </a:bodyPr>
          <a:lstStyle/>
          <a:p>
            <a:pPr algn="ctr"/>
            <a:r>
              <a:rPr lang="de-DE" dirty="0" smtClean="0"/>
              <a:t>Limited </a:t>
            </a:r>
            <a:r>
              <a:rPr lang="de-DE" dirty="0" err="1" smtClean="0"/>
              <a:t>functions</a:t>
            </a:r>
            <a:endParaRPr lang="de-DE" dirty="0"/>
          </a:p>
        </p:txBody>
      </p:sp>
      <p:sp>
        <p:nvSpPr>
          <p:cNvPr id="18" name="Textfeld 17"/>
          <p:cNvSpPr txBox="1"/>
          <p:nvPr/>
        </p:nvSpPr>
        <p:spPr>
          <a:xfrm>
            <a:off x="8630627" y="1278490"/>
            <a:ext cx="1966678" cy="646331"/>
          </a:xfrm>
          <a:prstGeom prst="rect">
            <a:avLst/>
          </a:prstGeom>
          <a:noFill/>
        </p:spPr>
        <p:txBody>
          <a:bodyPr wrap="square" rtlCol="0">
            <a:spAutoFit/>
          </a:bodyPr>
          <a:lstStyle/>
          <a:p>
            <a:pPr algn="ctr"/>
            <a:r>
              <a:rPr lang="en-US" dirty="0" smtClean="0">
                <a:latin typeface="Calibri" panose="020F0502020204030204" pitchFamily="34" charset="0"/>
              </a:rPr>
              <a:t>High </a:t>
            </a:r>
            <a:r>
              <a:rPr lang="en-US" dirty="0">
                <a:latin typeface="Calibri" panose="020F0502020204030204" pitchFamily="34" charset="0"/>
              </a:rPr>
              <a:t>maintenance and repair costs</a:t>
            </a:r>
            <a:endParaRPr lang="de-DE" dirty="0"/>
          </a:p>
        </p:txBody>
      </p:sp>
      <p:pic>
        <p:nvPicPr>
          <p:cNvPr id="22" name="Grafik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6101" y="1935778"/>
            <a:ext cx="2502841" cy="2502841"/>
          </a:xfrm>
          <a:prstGeom prst="rect">
            <a:avLst/>
          </a:prstGeom>
        </p:spPr>
      </p:pic>
      <p:pic>
        <p:nvPicPr>
          <p:cNvPr id="23" name="Grafik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85365" y="2175903"/>
            <a:ext cx="2011940" cy="2011940"/>
          </a:xfrm>
          <a:prstGeom prst="rect">
            <a:avLst/>
          </a:prstGeom>
        </p:spPr>
      </p:pic>
      <p:sp>
        <p:nvSpPr>
          <p:cNvPr id="2" name="Textfeld 1"/>
          <p:cNvSpPr txBox="1"/>
          <p:nvPr/>
        </p:nvSpPr>
        <p:spPr>
          <a:xfrm>
            <a:off x="4817806" y="2251587"/>
            <a:ext cx="2461299" cy="923330"/>
          </a:xfrm>
          <a:prstGeom prst="rect">
            <a:avLst/>
          </a:prstGeom>
          <a:noFill/>
        </p:spPr>
        <p:txBody>
          <a:bodyPr wrap="square" rtlCol="0">
            <a:spAutoFit/>
          </a:bodyPr>
          <a:lstStyle/>
          <a:p>
            <a:r>
              <a:rPr lang="de-DE" dirty="0" smtClean="0"/>
              <a:t>Not </a:t>
            </a:r>
            <a:r>
              <a:rPr lang="de-DE" dirty="0" err="1" smtClean="0"/>
              <a:t>IoT</a:t>
            </a:r>
            <a:endParaRPr lang="de-DE" dirty="0" smtClean="0"/>
          </a:p>
          <a:p>
            <a:r>
              <a:rPr lang="de-DE" dirty="0" smtClean="0"/>
              <a:t>Not Smart</a:t>
            </a:r>
          </a:p>
          <a:p>
            <a:r>
              <a:rPr lang="de-DE" dirty="0" smtClean="0"/>
              <a:t>Not XXX</a:t>
            </a:r>
            <a:endParaRPr lang="de-DE" dirty="0"/>
          </a:p>
        </p:txBody>
      </p:sp>
    </p:spTree>
    <p:extLst>
      <p:ext uri="{BB962C8B-B14F-4D97-AF65-F5344CB8AC3E}">
        <p14:creationId xmlns:p14="http://schemas.microsoft.com/office/powerpoint/2010/main" val="258509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1500"/>
                            </p:stCondLst>
                            <p:childTnLst>
                              <p:par>
                                <p:cTn id="9" presetID="10" presetClass="entr" presetSubtype="0" fill="hold" nodeType="afterEffect">
                                  <p:stCondLst>
                                    <p:cond delay="100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8349"/>
            <a:ext cx="12192000" cy="8074173"/>
          </a:xfrm>
          <a:prstGeom prst="rect">
            <a:avLst/>
          </a:prstGeom>
        </p:spPr>
      </p:pic>
    </p:spTree>
    <p:extLst>
      <p:ext uri="{BB962C8B-B14F-4D97-AF65-F5344CB8AC3E}">
        <p14:creationId xmlns:p14="http://schemas.microsoft.com/office/powerpoint/2010/main" val="407196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endParaRPr lang="de-DE"/>
          </a:p>
        </p:txBody>
      </p:sp>
      <p:sp>
        <p:nvSpPr>
          <p:cNvPr id="3" name="Untertitel 2"/>
          <p:cNvSpPr>
            <a:spLocks noGrp="1"/>
          </p:cNvSpPr>
          <p:nvPr>
            <p:ph type="subTitle" idx="1"/>
          </p:nvPr>
        </p:nvSpPr>
        <p:spPr/>
        <p:txBody>
          <a:bodyPr/>
          <a:lstStyle/>
          <a:p>
            <a:endParaRPr lang="de-DE"/>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080625"/>
          </a:xfrm>
          <a:prstGeom prst="rect">
            <a:avLst/>
          </a:prstGeom>
        </p:spPr>
      </p:pic>
      <p:sp>
        <p:nvSpPr>
          <p:cNvPr id="5" name="Rechteck 4"/>
          <p:cNvSpPr/>
          <p:nvPr/>
        </p:nvSpPr>
        <p:spPr>
          <a:xfrm>
            <a:off x="0" y="4151385"/>
            <a:ext cx="12192000" cy="1451195"/>
          </a:xfrm>
          <a:prstGeom prst="rect">
            <a:avLst/>
          </a:prstGeom>
          <a:solidFill>
            <a:schemeClr val="accent1">
              <a:lumMod val="40000"/>
              <a:lumOff val="60000"/>
              <a:alpha val="80000"/>
            </a:schemeClr>
          </a:solidFill>
          <a:ln w="31750">
            <a:solidFill>
              <a:schemeClr val="accent1">
                <a:shade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0" y="4040457"/>
            <a:ext cx="12191999" cy="1348113"/>
          </a:xfrm>
          <a:prstGeom prst="rect">
            <a:avLst/>
          </a:prstGeom>
          <a:noFill/>
          <a:effectLst>
            <a:glow rad="635000">
              <a:schemeClr val="accent1">
                <a:alpha val="40000"/>
              </a:schemeClr>
            </a:glow>
          </a:effectLst>
        </p:spPr>
        <p:txBody>
          <a:bodyPr wrap="square" rtlCol="0">
            <a:spAutoFit/>
          </a:bodyPr>
          <a:lstStyle/>
          <a:p>
            <a:pPr algn="ctr"/>
            <a:r>
              <a:rPr lang="de-DE" sz="10000" dirty="0" err="1" smtClean="0"/>
              <a:t>AirFräsher</a:t>
            </a:r>
            <a:endParaRPr lang="de-DE" sz="10000" dirty="0"/>
          </a:p>
        </p:txBody>
      </p:sp>
    </p:spTree>
    <p:extLst>
      <p:ext uri="{BB962C8B-B14F-4D97-AF65-F5344CB8AC3E}">
        <p14:creationId xmlns:p14="http://schemas.microsoft.com/office/powerpoint/2010/main" val="40996716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56411" y="6112042"/>
            <a:ext cx="12512843" cy="745958"/>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p:cNvSpPr txBox="1"/>
          <p:nvPr/>
        </p:nvSpPr>
        <p:spPr>
          <a:xfrm>
            <a:off x="0" y="6172681"/>
            <a:ext cx="2273968" cy="630942"/>
          </a:xfrm>
          <a:prstGeom prst="rect">
            <a:avLst/>
          </a:prstGeom>
          <a:noFill/>
        </p:spPr>
        <p:txBody>
          <a:bodyPr wrap="square" rtlCol="0">
            <a:spAutoFit/>
          </a:bodyPr>
          <a:lstStyle/>
          <a:p>
            <a:r>
              <a:rPr lang="de-DE" sz="3500" b="1" dirty="0" err="1" smtClean="0">
                <a:solidFill>
                  <a:schemeClr val="bg1"/>
                </a:solidFill>
              </a:rPr>
              <a:t>AirFräsher</a:t>
            </a:r>
            <a:endParaRPr lang="de-DE" sz="3500" b="1" dirty="0">
              <a:solidFill>
                <a:schemeClr val="bg1"/>
              </a:solidFill>
            </a:endParaRPr>
          </a:p>
        </p:txBody>
      </p:sp>
      <p:sp>
        <p:nvSpPr>
          <p:cNvPr id="6" name="Textfeld 5"/>
          <p:cNvSpPr txBox="1"/>
          <p:nvPr/>
        </p:nvSpPr>
        <p:spPr>
          <a:xfrm>
            <a:off x="8722892" y="6148138"/>
            <a:ext cx="3396916" cy="630942"/>
          </a:xfrm>
          <a:prstGeom prst="rect">
            <a:avLst/>
          </a:prstGeom>
          <a:noFill/>
        </p:spPr>
        <p:txBody>
          <a:bodyPr wrap="square" rtlCol="0">
            <a:spAutoFit/>
          </a:bodyPr>
          <a:lstStyle/>
          <a:p>
            <a:pPr algn="r"/>
            <a:r>
              <a:rPr lang="de-DE" sz="3500" b="1" dirty="0" smtClean="0">
                <a:solidFill>
                  <a:schemeClr val="bg1"/>
                </a:solidFill>
              </a:rPr>
              <a:t>01: </a:t>
            </a:r>
            <a:r>
              <a:rPr lang="de-DE" sz="3500" b="1" dirty="0" err="1" smtClean="0">
                <a:solidFill>
                  <a:schemeClr val="bg1"/>
                </a:solidFill>
              </a:rPr>
              <a:t>Overview</a:t>
            </a:r>
            <a:endParaRPr lang="de-DE" sz="3500" b="1" dirty="0">
              <a:solidFill>
                <a:schemeClr val="bg1"/>
              </a:solidFill>
            </a:endParaRPr>
          </a:p>
        </p:txBody>
      </p:sp>
      <p:pic>
        <p:nvPicPr>
          <p:cNvPr id="9" name="Inhaltsplatzhalt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829105" y="2658976"/>
            <a:ext cx="1863581" cy="1299411"/>
          </a:xfrm>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3081" y="170142"/>
            <a:ext cx="2019605" cy="2019605"/>
          </a:xfrm>
          <a:prstGeom prst="rect">
            <a:avLst/>
          </a:prstGeom>
        </p:spPr>
      </p:pic>
      <p:pic>
        <p:nvPicPr>
          <p:cNvPr id="12" name="Grafik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87465" y="4281906"/>
            <a:ext cx="1590835" cy="1590835"/>
          </a:xfrm>
          <a:prstGeom prst="rect">
            <a:avLst/>
          </a:prstGeom>
        </p:spPr>
      </p:pic>
      <p:sp>
        <p:nvSpPr>
          <p:cNvPr id="13" name="Rechteck 12"/>
          <p:cNvSpPr/>
          <p:nvPr/>
        </p:nvSpPr>
        <p:spPr>
          <a:xfrm>
            <a:off x="401052" y="670241"/>
            <a:ext cx="8732558" cy="1323439"/>
          </a:xfrm>
          <a:prstGeom prst="rect">
            <a:avLst/>
          </a:prstGeom>
        </p:spPr>
        <p:txBody>
          <a:bodyPr wrap="square">
            <a:spAutoFit/>
          </a:bodyPr>
          <a:lstStyle/>
          <a:p>
            <a:r>
              <a:rPr lang="de-DE" sz="2000" dirty="0" err="1">
                <a:latin typeface="Calibri" panose="020F0502020204030204" pitchFamily="34" charset="0"/>
              </a:rPr>
              <a:t>AirFrä</a:t>
            </a:r>
            <a:r>
              <a:rPr lang="en-US" sz="2000" dirty="0" err="1">
                <a:latin typeface="Calibri" panose="020F0502020204030204" pitchFamily="34" charset="0"/>
              </a:rPr>
              <a:t>sher</a:t>
            </a:r>
            <a:r>
              <a:rPr lang="en-US" sz="2000" dirty="0">
                <a:latin typeface="Calibri" panose="020F0502020204030204" pitchFamily="34" charset="0"/>
              </a:rPr>
              <a:t> is </a:t>
            </a:r>
            <a:r>
              <a:rPr lang="en-US" sz="2000" dirty="0" smtClean="0">
                <a:latin typeface="Calibri" panose="020F0502020204030204" pitchFamily="34" charset="0"/>
              </a:rPr>
              <a:t>a smart 2D/3D </a:t>
            </a:r>
            <a:r>
              <a:rPr lang="en-US" sz="2000" dirty="0">
                <a:latin typeface="Calibri" panose="020F0502020204030204" pitchFamily="34" charset="0"/>
              </a:rPr>
              <a:t>sensor </a:t>
            </a:r>
            <a:r>
              <a:rPr lang="en-US" sz="2000" dirty="0" smtClean="0">
                <a:latin typeface="Calibri" panose="020F0502020204030204" pitchFamily="34" charset="0"/>
              </a:rPr>
              <a:t>network build up on the latest </a:t>
            </a:r>
            <a:r>
              <a:rPr lang="en-US" sz="2000" dirty="0" err="1" smtClean="0">
                <a:latin typeface="Calibri" panose="020F0502020204030204" pitchFamily="34" charset="0"/>
              </a:rPr>
              <a:t>IoT</a:t>
            </a:r>
            <a:r>
              <a:rPr lang="en-US" sz="2000" dirty="0" smtClean="0">
                <a:latin typeface="Calibri" panose="020F0502020204030204" pitchFamily="34" charset="0"/>
              </a:rPr>
              <a:t>-Technology.</a:t>
            </a:r>
          </a:p>
          <a:p>
            <a:r>
              <a:rPr lang="en-US" sz="2000" dirty="0" smtClean="0">
                <a:latin typeface="Calibri" panose="020F0502020204030204" pitchFamily="34" charset="0"/>
              </a:rPr>
              <a:t>We measure temperature, humidity and air quality and visualize the data on </a:t>
            </a:r>
            <a:r>
              <a:rPr lang="en-US" sz="2000" dirty="0" err="1" smtClean="0">
                <a:latin typeface="Calibri" panose="020F0502020204030204" pitchFamily="34" charset="0"/>
              </a:rPr>
              <a:t>heatmaps</a:t>
            </a:r>
            <a:r>
              <a:rPr lang="en-US" sz="2000" dirty="0" smtClean="0">
                <a:latin typeface="Calibri" panose="020F0502020204030204" pitchFamily="34" charset="0"/>
              </a:rPr>
              <a:t> to identify spots of interest. </a:t>
            </a:r>
            <a:r>
              <a:rPr lang="en-US" sz="2000" dirty="0" err="1" smtClean="0">
                <a:latin typeface="Calibri" panose="020F0502020204030204" pitchFamily="34" charset="0"/>
              </a:rPr>
              <a:t>AirFräsher</a:t>
            </a:r>
            <a:r>
              <a:rPr lang="en-US" sz="2000" dirty="0" smtClean="0">
                <a:latin typeface="Calibri" panose="020F0502020204030204" pitchFamily="34" charset="0"/>
              </a:rPr>
              <a:t> autonomously takes action and controls countermeasures.</a:t>
            </a:r>
          </a:p>
        </p:txBody>
      </p:sp>
      <p:sp>
        <p:nvSpPr>
          <p:cNvPr id="14" name="Rechteck 13"/>
          <p:cNvSpPr/>
          <p:nvPr/>
        </p:nvSpPr>
        <p:spPr>
          <a:xfrm>
            <a:off x="401052" y="2806561"/>
            <a:ext cx="8732558" cy="1015663"/>
          </a:xfrm>
          <a:prstGeom prst="rect">
            <a:avLst/>
          </a:prstGeom>
        </p:spPr>
        <p:txBody>
          <a:bodyPr wrap="square">
            <a:spAutoFit/>
          </a:bodyPr>
          <a:lstStyle/>
          <a:p>
            <a:r>
              <a:rPr lang="en-US" sz="2000" dirty="0" smtClean="0">
                <a:latin typeface="Calibri" panose="020F0502020204030204" pitchFamily="34" charset="0"/>
              </a:rPr>
              <a:t>The modular design allows the development of custom solutions for individual situations. </a:t>
            </a:r>
            <a:r>
              <a:rPr lang="en-US" sz="2000" dirty="0" err="1" smtClean="0">
                <a:latin typeface="Calibri" panose="020F0502020204030204" pitchFamily="34" charset="0"/>
              </a:rPr>
              <a:t>AirFräsher</a:t>
            </a:r>
            <a:r>
              <a:rPr lang="en-US" sz="2000" dirty="0" smtClean="0">
                <a:latin typeface="Calibri" panose="020F0502020204030204" pitchFamily="34" charset="0"/>
              </a:rPr>
              <a:t> can be integrated into existing product infrastructures and raises </a:t>
            </a:r>
            <a:r>
              <a:rPr lang="en-US" sz="2000" dirty="0" err="1" smtClean="0">
                <a:latin typeface="Calibri" panose="020F0502020204030204" pitchFamily="34" charset="0"/>
              </a:rPr>
              <a:t>EIoT</a:t>
            </a:r>
            <a:r>
              <a:rPr lang="en-US" sz="2000" dirty="0" smtClean="0">
                <a:latin typeface="Calibri" panose="020F0502020204030204" pitchFamily="34" charset="0"/>
              </a:rPr>
              <a:t> to a new whole level.</a:t>
            </a:r>
          </a:p>
        </p:txBody>
      </p:sp>
      <p:sp>
        <p:nvSpPr>
          <p:cNvPr id="15" name="Rechteck 14"/>
          <p:cNvSpPr/>
          <p:nvPr/>
        </p:nvSpPr>
        <p:spPr>
          <a:xfrm>
            <a:off x="401052" y="4635105"/>
            <a:ext cx="7386096" cy="400110"/>
          </a:xfrm>
          <a:prstGeom prst="rect">
            <a:avLst/>
          </a:prstGeom>
        </p:spPr>
        <p:txBody>
          <a:bodyPr wrap="square">
            <a:spAutoFit/>
          </a:bodyPr>
          <a:lstStyle/>
          <a:p>
            <a:r>
              <a:rPr lang="en-US" sz="2000" dirty="0" smtClean="0">
                <a:latin typeface="Calibri" panose="020F0502020204030204" pitchFamily="34" charset="0"/>
              </a:rPr>
              <a:t>It is based on fog computing and manageable through the cloud. </a:t>
            </a:r>
            <a:endParaRPr lang="en-US" sz="2000" dirty="0" smtClean="0">
              <a:solidFill>
                <a:srgbClr val="FF0000"/>
              </a:solidFill>
              <a:latin typeface="Calibri" panose="020F0502020204030204" pitchFamily="34" charset="0"/>
            </a:endParaRPr>
          </a:p>
        </p:txBody>
      </p:sp>
    </p:spTree>
    <p:extLst>
      <p:ext uri="{BB962C8B-B14F-4D97-AF65-F5344CB8AC3E}">
        <p14:creationId xmlns:p14="http://schemas.microsoft.com/office/powerpoint/2010/main" val="4386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15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25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6" y="-10886"/>
            <a:ext cx="12192000" cy="8074172"/>
          </a:xfrm>
          <a:prstGeom prst="rect">
            <a:avLst/>
          </a:prstGeom>
        </p:spPr>
      </p:pic>
      <p:sp>
        <p:nvSpPr>
          <p:cNvPr id="7" name="Rechteck 6"/>
          <p:cNvSpPr/>
          <p:nvPr/>
        </p:nvSpPr>
        <p:spPr>
          <a:xfrm>
            <a:off x="0" y="4151385"/>
            <a:ext cx="12192000" cy="1451195"/>
          </a:xfrm>
          <a:prstGeom prst="rect">
            <a:avLst/>
          </a:prstGeom>
          <a:solidFill>
            <a:schemeClr val="accent1">
              <a:lumMod val="40000"/>
              <a:lumOff val="60000"/>
              <a:alpha val="80000"/>
            </a:schemeClr>
          </a:solidFill>
          <a:ln w="31750">
            <a:solidFill>
              <a:schemeClr val="accent1">
                <a:shade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0" y="4014681"/>
            <a:ext cx="12191999" cy="1225557"/>
          </a:xfrm>
          <a:prstGeom prst="rect">
            <a:avLst/>
          </a:prstGeom>
          <a:noFill/>
          <a:effectLst>
            <a:glow rad="635000">
              <a:schemeClr val="accent1">
                <a:alpha val="40000"/>
              </a:schemeClr>
            </a:glow>
          </a:effectLst>
        </p:spPr>
        <p:txBody>
          <a:bodyPr wrap="square" rtlCol="0">
            <a:spAutoFit/>
          </a:bodyPr>
          <a:lstStyle/>
          <a:p>
            <a:pPr algn="ctr"/>
            <a:r>
              <a:rPr lang="de-DE" sz="10000" dirty="0" err="1" smtClean="0"/>
              <a:t>Usecase</a:t>
            </a:r>
            <a:endParaRPr lang="de-DE" sz="10000" dirty="0"/>
          </a:p>
        </p:txBody>
      </p:sp>
    </p:spTree>
    <p:extLst>
      <p:ext uri="{BB962C8B-B14F-4D97-AF65-F5344CB8AC3E}">
        <p14:creationId xmlns:p14="http://schemas.microsoft.com/office/powerpoint/2010/main" val="278842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011" y="42023"/>
            <a:ext cx="5803232" cy="6106115"/>
          </a:xfrm>
          <a:prstGeom prst="rect">
            <a:avLst/>
          </a:prstGeom>
        </p:spPr>
      </p:pic>
      <p:sp>
        <p:nvSpPr>
          <p:cNvPr id="6" name="Rechteck 5"/>
          <p:cNvSpPr/>
          <p:nvPr/>
        </p:nvSpPr>
        <p:spPr>
          <a:xfrm>
            <a:off x="-156411" y="6112042"/>
            <a:ext cx="12512843" cy="745958"/>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p:cNvSpPr txBox="1"/>
          <p:nvPr/>
        </p:nvSpPr>
        <p:spPr>
          <a:xfrm>
            <a:off x="0" y="6172681"/>
            <a:ext cx="2273968" cy="630942"/>
          </a:xfrm>
          <a:prstGeom prst="rect">
            <a:avLst/>
          </a:prstGeom>
          <a:noFill/>
        </p:spPr>
        <p:txBody>
          <a:bodyPr wrap="square" rtlCol="0">
            <a:spAutoFit/>
          </a:bodyPr>
          <a:lstStyle/>
          <a:p>
            <a:r>
              <a:rPr lang="de-DE" sz="3500" b="1" dirty="0" err="1" smtClean="0">
                <a:solidFill>
                  <a:schemeClr val="bg1"/>
                </a:solidFill>
              </a:rPr>
              <a:t>AirFräsher</a:t>
            </a:r>
            <a:endParaRPr lang="de-DE" sz="3500" b="1" dirty="0">
              <a:solidFill>
                <a:schemeClr val="bg1"/>
              </a:solidFill>
            </a:endParaRPr>
          </a:p>
        </p:txBody>
      </p:sp>
      <p:sp>
        <p:nvSpPr>
          <p:cNvPr id="8" name="Textfeld 7"/>
          <p:cNvSpPr txBox="1"/>
          <p:nvPr/>
        </p:nvSpPr>
        <p:spPr>
          <a:xfrm>
            <a:off x="8722892" y="6148138"/>
            <a:ext cx="3396916" cy="630942"/>
          </a:xfrm>
          <a:prstGeom prst="rect">
            <a:avLst/>
          </a:prstGeom>
          <a:noFill/>
        </p:spPr>
        <p:txBody>
          <a:bodyPr wrap="square" rtlCol="0">
            <a:spAutoFit/>
          </a:bodyPr>
          <a:lstStyle/>
          <a:p>
            <a:pPr algn="r"/>
            <a:r>
              <a:rPr lang="de-DE" sz="3500" b="1" dirty="0" smtClean="0">
                <a:solidFill>
                  <a:schemeClr val="bg1"/>
                </a:solidFill>
              </a:rPr>
              <a:t>05: Scenario </a:t>
            </a:r>
            <a:r>
              <a:rPr lang="de-DE" sz="3500" b="1" dirty="0" err="1" smtClean="0">
                <a:solidFill>
                  <a:schemeClr val="bg1"/>
                </a:solidFill>
              </a:rPr>
              <a:t>One</a:t>
            </a:r>
            <a:endParaRPr lang="de-DE" sz="3500" b="1" dirty="0">
              <a:solidFill>
                <a:schemeClr val="bg1"/>
              </a:solidFill>
            </a:endParaRPr>
          </a:p>
        </p:txBody>
      </p:sp>
      <p:sp>
        <p:nvSpPr>
          <p:cNvPr id="9" name="Rechteck 8"/>
          <p:cNvSpPr/>
          <p:nvPr/>
        </p:nvSpPr>
        <p:spPr>
          <a:xfrm>
            <a:off x="581891" y="1356142"/>
            <a:ext cx="5738120" cy="3477875"/>
          </a:xfrm>
          <a:prstGeom prst="rect">
            <a:avLst/>
          </a:prstGeom>
        </p:spPr>
        <p:txBody>
          <a:bodyPr wrap="square">
            <a:spAutoFit/>
          </a:bodyPr>
          <a:lstStyle/>
          <a:p>
            <a:r>
              <a:rPr lang="en-US" sz="2000" dirty="0" smtClean="0">
                <a:latin typeface="Calibri" panose="020F0502020204030204" pitchFamily="34" charset="0"/>
              </a:rPr>
              <a:t>Visualize as heat map to identify spots of interest for the purpose of logging and also to control countermeasures. </a:t>
            </a:r>
          </a:p>
          <a:p>
            <a:endParaRPr lang="en-US" sz="2000" dirty="0">
              <a:latin typeface="Calibri" panose="020F0502020204030204" pitchFamily="34" charset="0"/>
            </a:endParaRPr>
          </a:p>
          <a:p>
            <a:r>
              <a:rPr lang="en-US" sz="2000" dirty="0" smtClean="0">
                <a:latin typeface="Calibri" panose="020F0502020204030204" pitchFamily="34" charset="0"/>
              </a:rPr>
              <a:t>Data will be collected over a long period of time and can then be analyzed. Alarms can be set optionally to be pushed to your smartphone, tablet or wearable, if the heat rise up or the air quality decreases.</a:t>
            </a:r>
          </a:p>
          <a:p>
            <a:endParaRPr lang="en-US" sz="2000" dirty="0">
              <a:latin typeface="Calibri" panose="020F0502020204030204" pitchFamily="34" charset="0"/>
            </a:endParaRPr>
          </a:p>
          <a:p>
            <a:r>
              <a:rPr lang="en-US" sz="2000" dirty="0" smtClean="0"/>
              <a:t>By rearranging the booths, better allocations with smaller spots of inconvenience can be achieved.</a:t>
            </a:r>
            <a:endParaRPr lang="en-US" sz="2000" dirty="0" smtClean="0">
              <a:latin typeface="Calibri" panose="020F0502020204030204" pitchFamily="34" charset="0"/>
            </a:endParaRPr>
          </a:p>
        </p:txBody>
      </p:sp>
    </p:spTree>
    <p:extLst>
      <p:ext uri="{BB962C8B-B14F-4D97-AF65-F5344CB8AC3E}">
        <p14:creationId xmlns:p14="http://schemas.microsoft.com/office/powerpoint/2010/main" val="28891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p:nvPr/>
        </p:nvSpPr>
        <p:spPr>
          <a:xfrm>
            <a:off x="-156411" y="6112042"/>
            <a:ext cx="12512843" cy="745958"/>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p:cNvSpPr txBox="1"/>
          <p:nvPr/>
        </p:nvSpPr>
        <p:spPr>
          <a:xfrm>
            <a:off x="0" y="6172681"/>
            <a:ext cx="2273968" cy="630942"/>
          </a:xfrm>
          <a:prstGeom prst="rect">
            <a:avLst/>
          </a:prstGeom>
          <a:noFill/>
        </p:spPr>
        <p:txBody>
          <a:bodyPr wrap="square" rtlCol="0">
            <a:spAutoFit/>
          </a:bodyPr>
          <a:lstStyle/>
          <a:p>
            <a:r>
              <a:rPr lang="de-DE" sz="3500" b="1" dirty="0" err="1" smtClean="0">
                <a:solidFill>
                  <a:schemeClr val="bg1"/>
                </a:solidFill>
              </a:rPr>
              <a:t>AirFräsher</a:t>
            </a:r>
            <a:endParaRPr lang="de-DE" sz="3500" b="1" dirty="0">
              <a:solidFill>
                <a:schemeClr val="bg1"/>
              </a:solidFill>
            </a:endParaRPr>
          </a:p>
        </p:txBody>
      </p:sp>
      <p:sp>
        <p:nvSpPr>
          <p:cNvPr id="8" name="Textfeld 7"/>
          <p:cNvSpPr txBox="1"/>
          <p:nvPr/>
        </p:nvSpPr>
        <p:spPr>
          <a:xfrm>
            <a:off x="8722892" y="6148138"/>
            <a:ext cx="3396916" cy="630942"/>
          </a:xfrm>
          <a:prstGeom prst="rect">
            <a:avLst/>
          </a:prstGeom>
          <a:noFill/>
        </p:spPr>
        <p:txBody>
          <a:bodyPr wrap="square" rtlCol="0">
            <a:spAutoFit/>
          </a:bodyPr>
          <a:lstStyle/>
          <a:p>
            <a:pPr algn="r"/>
            <a:r>
              <a:rPr lang="de-DE" sz="3500" b="1" dirty="0" smtClean="0">
                <a:solidFill>
                  <a:schemeClr val="bg1"/>
                </a:solidFill>
              </a:rPr>
              <a:t>06: Scenario </a:t>
            </a:r>
            <a:r>
              <a:rPr lang="de-DE" sz="3500" b="1" dirty="0" err="1" smtClean="0">
                <a:solidFill>
                  <a:schemeClr val="bg1"/>
                </a:solidFill>
              </a:rPr>
              <a:t>Two</a:t>
            </a:r>
            <a:endParaRPr lang="de-DE" sz="3500" b="1" dirty="0">
              <a:solidFill>
                <a:schemeClr val="bg1"/>
              </a:solidFill>
            </a:endParaRPr>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5855" y="220707"/>
            <a:ext cx="6726585" cy="5192922"/>
          </a:xfrm>
          <a:prstGeom prst="rect">
            <a:avLst/>
          </a:prstGeom>
        </p:spPr>
      </p:pic>
      <p:sp>
        <p:nvSpPr>
          <p:cNvPr id="10" name="Rechteck 9"/>
          <p:cNvSpPr/>
          <p:nvPr/>
        </p:nvSpPr>
        <p:spPr>
          <a:xfrm>
            <a:off x="489855" y="1801505"/>
            <a:ext cx="6096000" cy="2308324"/>
          </a:xfrm>
          <a:prstGeom prst="rect">
            <a:avLst/>
          </a:prstGeom>
        </p:spPr>
        <p:txBody>
          <a:bodyPr>
            <a:spAutoFit/>
          </a:bodyPr>
          <a:lstStyle/>
          <a:p>
            <a:r>
              <a:rPr lang="en-US" dirty="0" err="1" smtClean="0"/>
              <a:t>AirFräsher</a:t>
            </a:r>
            <a:r>
              <a:rPr lang="en-US" dirty="0" smtClean="0"/>
              <a:t> controls fans underneath the ceiling to push the warm air down to the floor level. Thus, we save heating coast and keep the humidity at a comfortable level by preventing cold and dry air to get in.</a:t>
            </a:r>
          </a:p>
          <a:p>
            <a:endParaRPr lang="en-US" dirty="0"/>
          </a:p>
          <a:p>
            <a:r>
              <a:rPr lang="en-US" dirty="0" smtClean="0"/>
              <a:t>This scenario also applies to production and manufacture halls. </a:t>
            </a:r>
            <a:endParaRPr lang="en-US" dirty="0"/>
          </a:p>
          <a:p>
            <a:endParaRPr lang="en-US" dirty="0" smtClean="0"/>
          </a:p>
          <a:p>
            <a:r>
              <a:rPr lang="en-US" dirty="0" smtClean="0"/>
              <a:t>By measuring the air quality we also holds for cube farms.</a:t>
            </a:r>
            <a:endParaRPr lang="de-DE" dirty="0"/>
          </a:p>
        </p:txBody>
      </p:sp>
    </p:spTree>
    <p:extLst>
      <p:ext uri="{BB962C8B-B14F-4D97-AF65-F5344CB8AC3E}">
        <p14:creationId xmlns:p14="http://schemas.microsoft.com/office/powerpoint/2010/main" val="39696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7620000"/>
          </a:xfrm>
          <a:prstGeom prst="rect">
            <a:avLst/>
          </a:prstGeom>
        </p:spPr>
      </p:pic>
      <p:sp>
        <p:nvSpPr>
          <p:cNvPr id="5" name="Rechteck 4"/>
          <p:cNvSpPr/>
          <p:nvPr/>
        </p:nvSpPr>
        <p:spPr>
          <a:xfrm>
            <a:off x="0" y="4151385"/>
            <a:ext cx="12192000" cy="1451195"/>
          </a:xfrm>
          <a:prstGeom prst="rect">
            <a:avLst/>
          </a:prstGeom>
          <a:solidFill>
            <a:schemeClr val="accent1">
              <a:lumMod val="40000"/>
              <a:lumOff val="60000"/>
              <a:alpha val="80000"/>
            </a:schemeClr>
          </a:solidFill>
          <a:ln w="31750">
            <a:solidFill>
              <a:schemeClr val="accent1">
                <a:shade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0" y="4348704"/>
            <a:ext cx="12191999" cy="1169551"/>
          </a:xfrm>
          <a:prstGeom prst="rect">
            <a:avLst/>
          </a:prstGeom>
          <a:noFill/>
          <a:effectLst>
            <a:glow rad="635000">
              <a:schemeClr val="accent1">
                <a:alpha val="40000"/>
              </a:schemeClr>
            </a:glow>
          </a:effectLst>
        </p:spPr>
        <p:txBody>
          <a:bodyPr wrap="square" rtlCol="0">
            <a:spAutoFit/>
          </a:bodyPr>
          <a:lstStyle/>
          <a:p>
            <a:pPr algn="ctr"/>
            <a:r>
              <a:rPr lang="de-DE" sz="7000" dirty="0" err="1" smtClean="0"/>
              <a:t>Functionality</a:t>
            </a:r>
            <a:r>
              <a:rPr lang="de-DE" sz="7000" dirty="0" smtClean="0"/>
              <a:t>/Implementation</a:t>
            </a:r>
            <a:endParaRPr lang="de-DE" sz="7000" dirty="0"/>
          </a:p>
        </p:txBody>
      </p:sp>
    </p:spTree>
    <p:extLst>
      <p:ext uri="{BB962C8B-B14F-4D97-AF65-F5344CB8AC3E}">
        <p14:creationId xmlns:p14="http://schemas.microsoft.com/office/powerpoint/2010/main" val="287096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egende mit Pfeil nach rechts 2"/>
          <p:cNvSpPr/>
          <p:nvPr/>
        </p:nvSpPr>
        <p:spPr>
          <a:xfrm>
            <a:off x="2302682" y="1631445"/>
            <a:ext cx="2463941" cy="2155144"/>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p:cNvSpPr/>
          <p:nvPr/>
        </p:nvSpPr>
        <p:spPr>
          <a:xfrm>
            <a:off x="-156411" y="6112042"/>
            <a:ext cx="12512843" cy="745958"/>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p:cNvSpPr txBox="1"/>
          <p:nvPr/>
        </p:nvSpPr>
        <p:spPr>
          <a:xfrm>
            <a:off x="0" y="6172681"/>
            <a:ext cx="2273968" cy="630942"/>
          </a:xfrm>
          <a:prstGeom prst="rect">
            <a:avLst/>
          </a:prstGeom>
          <a:noFill/>
        </p:spPr>
        <p:txBody>
          <a:bodyPr wrap="square" rtlCol="0">
            <a:spAutoFit/>
          </a:bodyPr>
          <a:lstStyle/>
          <a:p>
            <a:r>
              <a:rPr lang="de-DE" sz="3500" b="1" dirty="0" err="1" smtClean="0">
                <a:solidFill>
                  <a:schemeClr val="bg1"/>
                </a:solidFill>
              </a:rPr>
              <a:t>AirFräsher</a:t>
            </a:r>
            <a:endParaRPr lang="de-DE" sz="3500" b="1" dirty="0">
              <a:solidFill>
                <a:schemeClr val="bg1"/>
              </a:solidFill>
            </a:endParaRPr>
          </a:p>
        </p:txBody>
      </p:sp>
      <p:sp>
        <p:nvSpPr>
          <p:cNvPr id="6" name="Textfeld 5"/>
          <p:cNvSpPr txBox="1"/>
          <p:nvPr/>
        </p:nvSpPr>
        <p:spPr>
          <a:xfrm>
            <a:off x="8722892" y="6148138"/>
            <a:ext cx="3396916" cy="630942"/>
          </a:xfrm>
          <a:prstGeom prst="rect">
            <a:avLst/>
          </a:prstGeom>
          <a:noFill/>
        </p:spPr>
        <p:txBody>
          <a:bodyPr wrap="square" rtlCol="0">
            <a:spAutoFit/>
          </a:bodyPr>
          <a:lstStyle/>
          <a:p>
            <a:pPr algn="r"/>
            <a:r>
              <a:rPr lang="de-DE" sz="3500" b="1" dirty="0" smtClean="0">
                <a:solidFill>
                  <a:schemeClr val="bg1"/>
                </a:solidFill>
              </a:rPr>
              <a:t>07: </a:t>
            </a:r>
            <a:r>
              <a:rPr lang="de-DE" sz="3500" b="1" dirty="0" err="1">
                <a:solidFill>
                  <a:schemeClr val="bg1"/>
                </a:solidFill>
              </a:rPr>
              <a:t>F</a:t>
            </a:r>
            <a:r>
              <a:rPr lang="de-DE" sz="3500" b="1" dirty="0" err="1" smtClean="0">
                <a:solidFill>
                  <a:schemeClr val="bg1"/>
                </a:solidFill>
              </a:rPr>
              <a:t>unctionality</a:t>
            </a:r>
            <a:endParaRPr lang="de-DE" sz="3500" b="1" dirty="0">
              <a:solidFill>
                <a:schemeClr val="bg1"/>
              </a:solidFill>
            </a:endParaRPr>
          </a:p>
        </p:txBody>
      </p:sp>
      <p:grpSp>
        <p:nvGrpSpPr>
          <p:cNvPr id="14" name="Gruppieren 13"/>
          <p:cNvGrpSpPr/>
          <p:nvPr/>
        </p:nvGrpSpPr>
        <p:grpSpPr>
          <a:xfrm>
            <a:off x="6729542" y="1910100"/>
            <a:ext cx="1491344" cy="1491344"/>
            <a:chOff x="3476788" y="1423533"/>
            <a:chExt cx="1491344" cy="1491344"/>
          </a:xfrm>
        </p:grpSpPr>
        <p:pic>
          <p:nvPicPr>
            <p:cNvPr id="7" name="Grafik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76788" y="1423533"/>
              <a:ext cx="1491344" cy="1491344"/>
            </a:xfrm>
            <a:prstGeom prst="rect">
              <a:avLst/>
            </a:prstGeom>
          </p:spPr>
        </p:pic>
        <p:sp>
          <p:nvSpPr>
            <p:cNvPr id="8" name="Textfeld 7"/>
            <p:cNvSpPr txBox="1"/>
            <p:nvPr/>
          </p:nvSpPr>
          <p:spPr>
            <a:xfrm>
              <a:off x="3896890" y="1661373"/>
              <a:ext cx="651140" cy="1015663"/>
            </a:xfrm>
            <a:prstGeom prst="rect">
              <a:avLst/>
            </a:prstGeom>
            <a:noFill/>
          </p:spPr>
          <p:txBody>
            <a:bodyPr wrap="none" rtlCol="0">
              <a:spAutoFit/>
            </a:bodyPr>
            <a:lstStyle/>
            <a:p>
              <a:r>
                <a:rPr lang="de-DE" sz="6000" b="1" dirty="0" smtClean="0">
                  <a:solidFill>
                    <a:schemeClr val="bg1"/>
                  </a:solidFill>
                </a:rPr>
                <a:t>A</a:t>
              </a:r>
              <a:endParaRPr lang="de-DE" sz="6000" b="1" dirty="0">
                <a:solidFill>
                  <a:schemeClr val="bg1"/>
                </a:solidFill>
              </a:endParaRPr>
            </a:p>
          </p:txBody>
        </p:sp>
      </p:grpSp>
      <p:pic>
        <p:nvPicPr>
          <p:cNvPr id="9" name="Grafik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413" y="4217436"/>
            <a:ext cx="1358146" cy="1358146"/>
          </a:xfrm>
          <a:prstGeom prst="rect">
            <a:avLst/>
          </a:prstGeom>
        </p:spPr>
      </p:pic>
      <p:pic>
        <p:nvPicPr>
          <p:cNvPr id="15" name="Grafik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20965" y="4288205"/>
            <a:ext cx="947323" cy="1213758"/>
          </a:xfrm>
          <a:prstGeom prst="rect">
            <a:avLst/>
          </a:prstGeom>
        </p:spPr>
      </p:pic>
      <p:pic>
        <p:nvPicPr>
          <p:cNvPr id="21" name="Grafik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39817" y="2006998"/>
            <a:ext cx="1590835" cy="1590835"/>
          </a:xfrm>
          <a:prstGeom prst="rect">
            <a:avLst/>
          </a:prstGeom>
        </p:spPr>
      </p:pic>
      <p:pic>
        <p:nvPicPr>
          <p:cNvPr id="25" name="Grafik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27051" y="-83263"/>
            <a:ext cx="1535149" cy="1535149"/>
          </a:xfrm>
          <a:prstGeom prst="rect">
            <a:avLst/>
          </a:prstGeom>
        </p:spPr>
      </p:pic>
      <p:sp>
        <p:nvSpPr>
          <p:cNvPr id="32" name="Geschweifte Klammer rechts 31"/>
          <p:cNvSpPr/>
          <p:nvPr/>
        </p:nvSpPr>
        <p:spPr>
          <a:xfrm>
            <a:off x="5834751" y="512161"/>
            <a:ext cx="746931" cy="439371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35" name="Gerade Verbindung mit Pfeil 34"/>
          <p:cNvCxnSpPr/>
          <p:nvPr/>
        </p:nvCxnSpPr>
        <p:spPr>
          <a:xfrm flipV="1">
            <a:off x="1354914" y="3653170"/>
            <a:ext cx="0" cy="8830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8" name="Grafik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27741" y="1825101"/>
            <a:ext cx="823074" cy="823074"/>
          </a:xfrm>
          <a:prstGeom prst="rect">
            <a:avLst/>
          </a:prstGeom>
        </p:spPr>
      </p:pic>
      <p:pic>
        <p:nvPicPr>
          <p:cNvPr id="44" name="Grafik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13763" y="2802140"/>
            <a:ext cx="851030" cy="851030"/>
          </a:xfrm>
          <a:prstGeom prst="rect">
            <a:avLst/>
          </a:prstGeom>
        </p:spPr>
      </p:pic>
      <p:grpSp>
        <p:nvGrpSpPr>
          <p:cNvPr id="57" name="Gruppieren 56"/>
          <p:cNvGrpSpPr/>
          <p:nvPr/>
        </p:nvGrpSpPr>
        <p:grpSpPr>
          <a:xfrm>
            <a:off x="-7983" y="1527473"/>
            <a:ext cx="2706859" cy="2706859"/>
            <a:chOff x="-7983" y="1527473"/>
            <a:chExt cx="2706859" cy="2706859"/>
          </a:xfrm>
        </p:grpSpPr>
        <p:pic>
          <p:nvPicPr>
            <p:cNvPr id="53" name="Grafik 5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83" y="1527473"/>
              <a:ext cx="2706859" cy="2706859"/>
            </a:xfrm>
            <a:prstGeom prst="rect">
              <a:avLst/>
            </a:prstGeom>
          </p:spPr>
        </p:pic>
        <p:sp>
          <p:nvSpPr>
            <p:cNvPr id="47" name="Rechteck 46"/>
            <p:cNvSpPr/>
            <p:nvPr/>
          </p:nvSpPr>
          <p:spPr>
            <a:xfrm rot="16200000">
              <a:off x="-312491" y="2719118"/>
              <a:ext cx="1466107" cy="400110"/>
            </a:xfrm>
            <a:prstGeom prst="rect">
              <a:avLst/>
            </a:prstGeom>
          </p:spPr>
          <p:txBody>
            <a:bodyPr wrap="none">
              <a:spAutoFit/>
            </a:bodyPr>
            <a:lstStyle/>
            <a:p>
              <a:r>
                <a:rPr lang="de-DE" sz="2000" dirty="0" smtClean="0"/>
                <a:t>Cisco Switch</a:t>
              </a:r>
              <a:endParaRPr lang="de-DE" sz="2000" dirty="0"/>
            </a:p>
          </p:txBody>
        </p:sp>
      </p:grpSp>
      <p:pic>
        <p:nvPicPr>
          <p:cNvPr id="10" name="Grafik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60256" y="2120669"/>
            <a:ext cx="1468740" cy="1468740"/>
          </a:xfrm>
          <a:prstGeom prst="rect">
            <a:avLst/>
          </a:prstGeom>
        </p:spPr>
      </p:pic>
      <p:cxnSp>
        <p:nvCxnSpPr>
          <p:cNvPr id="12" name="Gerade Verbindung mit Pfeil 11"/>
          <p:cNvCxnSpPr/>
          <p:nvPr/>
        </p:nvCxnSpPr>
        <p:spPr>
          <a:xfrm flipV="1">
            <a:off x="8025063" y="935262"/>
            <a:ext cx="2026677" cy="12073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a:off x="8373979" y="2655771"/>
            <a:ext cx="1748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p:nvPr/>
        </p:nvCxnSpPr>
        <p:spPr>
          <a:xfrm>
            <a:off x="8025063" y="3227655"/>
            <a:ext cx="2130644" cy="13799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hteck 37"/>
          <p:cNvSpPr/>
          <p:nvPr/>
        </p:nvSpPr>
        <p:spPr>
          <a:xfrm>
            <a:off x="860804" y="5542197"/>
            <a:ext cx="988219" cy="400110"/>
          </a:xfrm>
          <a:prstGeom prst="rect">
            <a:avLst/>
          </a:prstGeom>
        </p:spPr>
        <p:txBody>
          <a:bodyPr wrap="none">
            <a:spAutoFit/>
          </a:bodyPr>
          <a:lstStyle/>
          <a:p>
            <a:r>
              <a:rPr lang="de-DE" sz="2000" dirty="0" smtClean="0"/>
              <a:t>Sensors</a:t>
            </a:r>
            <a:endParaRPr lang="de-DE" sz="2000" dirty="0"/>
          </a:p>
        </p:txBody>
      </p:sp>
      <p:sp>
        <p:nvSpPr>
          <p:cNvPr id="42" name="Rechteck 41"/>
          <p:cNvSpPr/>
          <p:nvPr/>
        </p:nvSpPr>
        <p:spPr>
          <a:xfrm>
            <a:off x="10666874" y="5575582"/>
            <a:ext cx="655500" cy="400110"/>
          </a:xfrm>
          <a:prstGeom prst="rect">
            <a:avLst/>
          </a:prstGeom>
        </p:spPr>
        <p:txBody>
          <a:bodyPr wrap="none">
            <a:spAutoFit/>
          </a:bodyPr>
          <a:lstStyle/>
          <a:p>
            <a:r>
              <a:rPr lang="de-DE" sz="2000" dirty="0" smtClean="0"/>
              <a:t>Fans</a:t>
            </a:r>
            <a:endParaRPr lang="de-DE" sz="2000" dirty="0"/>
          </a:p>
        </p:txBody>
      </p:sp>
      <p:sp>
        <p:nvSpPr>
          <p:cNvPr id="43" name="Rechteck 42"/>
          <p:cNvSpPr/>
          <p:nvPr/>
        </p:nvSpPr>
        <p:spPr>
          <a:xfrm>
            <a:off x="10122687" y="1330751"/>
            <a:ext cx="1743875" cy="400110"/>
          </a:xfrm>
          <a:prstGeom prst="rect">
            <a:avLst/>
          </a:prstGeom>
        </p:spPr>
        <p:txBody>
          <a:bodyPr wrap="none">
            <a:spAutoFit/>
          </a:bodyPr>
          <a:lstStyle/>
          <a:p>
            <a:r>
              <a:rPr lang="de-DE" sz="2000" dirty="0" smtClean="0"/>
              <a:t>Air </a:t>
            </a:r>
            <a:r>
              <a:rPr lang="de-DE" sz="2000" dirty="0" err="1" smtClean="0"/>
              <a:t>conditioner</a:t>
            </a:r>
            <a:endParaRPr lang="de-DE" sz="2000" dirty="0"/>
          </a:p>
        </p:txBody>
      </p:sp>
      <p:sp>
        <p:nvSpPr>
          <p:cNvPr id="28" name="Rechteck 27"/>
          <p:cNvSpPr/>
          <p:nvPr/>
        </p:nvSpPr>
        <p:spPr>
          <a:xfrm>
            <a:off x="10250607" y="3527473"/>
            <a:ext cx="1492140" cy="369332"/>
          </a:xfrm>
          <a:prstGeom prst="rect">
            <a:avLst/>
          </a:prstGeom>
        </p:spPr>
        <p:txBody>
          <a:bodyPr wrap="none">
            <a:spAutoFit/>
          </a:bodyPr>
          <a:lstStyle/>
          <a:p>
            <a:r>
              <a:rPr lang="de-DE" dirty="0" smtClean="0"/>
              <a:t>Data </a:t>
            </a:r>
            <a:r>
              <a:rPr lang="de-DE" dirty="0" err="1" smtClean="0"/>
              <a:t>analytics</a:t>
            </a:r>
            <a:endParaRPr lang="de-DE" dirty="0"/>
          </a:p>
        </p:txBody>
      </p:sp>
      <p:pic>
        <p:nvPicPr>
          <p:cNvPr id="48" name="Grafik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8518" y="812144"/>
            <a:ext cx="584571" cy="748982"/>
          </a:xfrm>
          <a:prstGeom prst="rect">
            <a:avLst/>
          </a:prstGeom>
        </p:spPr>
      </p:pic>
      <p:pic>
        <p:nvPicPr>
          <p:cNvPr id="49" name="Grafik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15586" y="561377"/>
            <a:ext cx="1078425" cy="1078425"/>
          </a:xfrm>
          <a:prstGeom prst="rect">
            <a:avLst/>
          </a:prstGeom>
        </p:spPr>
      </p:pic>
      <p:cxnSp>
        <p:nvCxnSpPr>
          <p:cNvPr id="37" name="Gerade Verbindung mit Pfeil 36"/>
          <p:cNvCxnSpPr/>
          <p:nvPr/>
        </p:nvCxnSpPr>
        <p:spPr>
          <a:xfrm>
            <a:off x="860804" y="1730861"/>
            <a:ext cx="0" cy="3385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Gerade Verbindung mit Pfeil 50"/>
          <p:cNvCxnSpPr/>
          <p:nvPr/>
        </p:nvCxnSpPr>
        <p:spPr>
          <a:xfrm>
            <a:off x="1595586" y="1694179"/>
            <a:ext cx="4159" cy="4821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6" name="Rechteck 55"/>
          <p:cNvSpPr/>
          <p:nvPr/>
        </p:nvSpPr>
        <p:spPr>
          <a:xfrm>
            <a:off x="769295" y="245364"/>
            <a:ext cx="1190134" cy="400110"/>
          </a:xfrm>
          <a:prstGeom prst="rect">
            <a:avLst/>
          </a:prstGeom>
        </p:spPr>
        <p:txBody>
          <a:bodyPr wrap="none">
            <a:spAutoFit/>
          </a:bodyPr>
          <a:lstStyle/>
          <a:p>
            <a:r>
              <a:rPr lang="de-DE" sz="2000" dirty="0" err="1" smtClean="0"/>
              <a:t>Actuators</a:t>
            </a:r>
            <a:endParaRPr lang="de-DE" sz="2000" dirty="0"/>
          </a:p>
        </p:txBody>
      </p:sp>
    </p:spTree>
    <p:extLst>
      <p:ext uri="{BB962C8B-B14F-4D97-AF65-F5344CB8AC3E}">
        <p14:creationId xmlns:p14="http://schemas.microsoft.com/office/powerpoint/2010/main" val="272791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par>
                                <p:cTn id="46" presetID="10" presetClass="entr" presetSubtype="0"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par>
                                <p:cTn id="65" presetID="10"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par>
                                <p:cTn id="71" presetID="10"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10" presetClass="entr" presetSubtype="0" fill="hold"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par>
                                <p:cTn id="83" presetID="10" presetClass="entr" presetSubtype="0" fill="hold"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2" grpId="0" animBg="1"/>
      <p:bldP spid="38" grpId="0"/>
      <p:bldP spid="42" grpId="0"/>
      <p:bldP spid="43" grpId="0"/>
      <p:bldP spid="28" grpId="0"/>
      <p:bldP spid="5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p:nvPr/>
        </p:nvSpPr>
        <p:spPr>
          <a:xfrm>
            <a:off x="-156411" y="6112042"/>
            <a:ext cx="12512843" cy="745958"/>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p:cNvSpPr txBox="1"/>
          <p:nvPr/>
        </p:nvSpPr>
        <p:spPr>
          <a:xfrm>
            <a:off x="0" y="6172681"/>
            <a:ext cx="2273968" cy="630942"/>
          </a:xfrm>
          <a:prstGeom prst="rect">
            <a:avLst/>
          </a:prstGeom>
          <a:noFill/>
        </p:spPr>
        <p:txBody>
          <a:bodyPr wrap="square" rtlCol="0">
            <a:spAutoFit/>
          </a:bodyPr>
          <a:lstStyle/>
          <a:p>
            <a:r>
              <a:rPr lang="de-DE" sz="3500" b="1" dirty="0" err="1" smtClean="0">
                <a:solidFill>
                  <a:schemeClr val="bg1"/>
                </a:solidFill>
              </a:rPr>
              <a:t>AirFräsher</a:t>
            </a:r>
            <a:endParaRPr lang="de-DE" sz="3500" b="1" dirty="0">
              <a:solidFill>
                <a:schemeClr val="bg1"/>
              </a:solidFill>
            </a:endParaRPr>
          </a:p>
        </p:txBody>
      </p:sp>
      <p:sp>
        <p:nvSpPr>
          <p:cNvPr id="8" name="Textfeld 7"/>
          <p:cNvSpPr txBox="1"/>
          <p:nvPr/>
        </p:nvSpPr>
        <p:spPr>
          <a:xfrm>
            <a:off x="7279105" y="6148138"/>
            <a:ext cx="4840703" cy="630942"/>
          </a:xfrm>
          <a:prstGeom prst="rect">
            <a:avLst/>
          </a:prstGeom>
          <a:noFill/>
        </p:spPr>
        <p:txBody>
          <a:bodyPr wrap="square" rtlCol="0">
            <a:spAutoFit/>
          </a:bodyPr>
          <a:lstStyle/>
          <a:p>
            <a:pPr algn="r"/>
            <a:r>
              <a:rPr lang="de-DE" sz="3500" b="1" dirty="0" smtClean="0">
                <a:solidFill>
                  <a:schemeClr val="bg1"/>
                </a:solidFill>
              </a:rPr>
              <a:t>08: </a:t>
            </a:r>
            <a:r>
              <a:rPr lang="de-DE" sz="3500" b="1" dirty="0">
                <a:solidFill>
                  <a:schemeClr val="bg1"/>
                </a:solidFill>
              </a:rPr>
              <a:t>B</a:t>
            </a:r>
            <a:r>
              <a:rPr lang="de-DE" sz="3500" b="1" dirty="0" smtClean="0">
                <a:solidFill>
                  <a:schemeClr val="bg1"/>
                </a:solidFill>
              </a:rPr>
              <a:t>usiness </a:t>
            </a:r>
            <a:r>
              <a:rPr lang="de-DE" sz="3500" b="1" dirty="0" err="1" smtClean="0">
                <a:solidFill>
                  <a:schemeClr val="bg1"/>
                </a:solidFill>
              </a:rPr>
              <a:t>model</a:t>
            </a:r>
            <a:endParaRPr lang="de-DE" sz="3500" b="1" dirty="0">
              <a:solidFill>
                <a:schemeClr val="bg1"/>
              </a:solidFill>
            </a:endParaRPr>
          </a:p>
        </p:txBody>
      </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3635" y="1123374"/>
            <a:ext cx="2276104" cy="2276104"/>
          </a:xfrm>
          <a:prstGeom prst="rect">
            <a:avLst/>
          </a:prstGeom>
        </p:spPr>
      </p:pic>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5256" y="1367482"/>
            <a:ext cx="1787889" cy="1787889"/>
          </a:xfrm>
          <a:prstGeom prst="rect">
            <a:avLst/>
          </a:prstGeom>
        </p:spPr>
      </p:pic>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7983" y="1549664"/>
            <a:ext cx="1772380" cy="1751610"/>
          </a:xfrm>
          <a:prstGeom prst="rect">
            <a:avLst/>
          </a:prstGeom>
        </p:spPr>
      </p:pic>
      <p:sp>
        <p:nvSpPr>
          <p:cNvPr id="10" name="Eckige Klammer links/rechts 9"/>
          <p:cNvSpPr/>
          <p:nvPr/>
        </p:nvSpPr>
        <p:spPr>
          <a:xfrm>
            <a:off x="938871" y="1025173"/>
            <a:ext cx="3080657" cy="280059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de-DE" dirty="0" smtClean="0"/>
              <a:t>v</a:t>
            </a:r>
            <a:endParaRPr lang="de-DE" dirty="0"/>
          </a:p>
        </p:txBody>
      </p:sp>
      <p:sp>
        <p:nvSpPr>
          <p:cNvPr id="11" name="Eckige Klammer links/rechts 10"/>
          <p:cNvSpPr/>
          <p:nvPr/>
        </p:nvSpPr>
        <p:spPr>
          <a:xfrm>
            <a:off x="4461358" y="1025172"/>
            <a:ext cx="3080657" cy="280059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12" name="Eckige Klammer links/rechts 11"/>
          <p:cNvSpPr/>
          <p:nvPr/>
        </p:nvSpPr>
        <p:spPr>
          <a:xfrm>
            <a:off x="7983845" y="1052101"/>
            <a:ext cx="3080657" cy="280059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13" name="Textfeld 12"/>
          <p:cNvSpPr txBox="1"/>
          <p:nvPr/>
        </p:nvSpPr>
        <p:spPr>
          <a:xfrm>
            <a:off x="1495861" y="3642425"/>
            <a:ext cx="1966678" cy="405705"/>
          </a:xfrm>
          <a:prstGeom prst="rect">
            <a:avLst/>
          </a:prstGeom>
          <a:noFill/>
        </p:spPr>
        <p:txBody>
          <a:bodyPr wrap="square" rtlCol="0">
            <a:spAutoFit/>
          </a:bodyPr>
          <a:lstStyle/>
          <a:p>
            <a:pPr algn="ctr"/>
            <a:r>
              <a:rPr lang="de-DE" sz="2300" dirty="0" smtClean="0"/>
              <a:t>WE</a:t>
            </a:r>
            <a:endParaRPr lang="de-DE" sz="2300" dirty="0"/>
          </a:p>
        </p:txBody>
      </p:sp>
      <p:sp>
        <p:nvSpPr>
          <p:cNvPr id="14" name="Textfeld 13"/>
          <p:cNvSpPr txBox="1"/>
          <p:nvPr/>
        </p:nvSpPr>
        <p:spPr>
          <a:xfrm>
            <a:off x="5018347" y="3664236"/>
            <a:ext cx="1966678" cy="405705"/>
          </a:xfrm>
          <a:prstGeom prst="rect">
            <a:avLst/>
          </a:prstGeom>
          <a:noFill/>
        </p:spPr>
        <p:txBody>
          <a:bodyPr wrap="square" rtlCol="0">
            <a:spAutoFit/>
          </a:bodyPr>
          <a:lstStyle/>
          <a:p>
            <a:pPr algn="ctr"/>
            <a:r>
              <a:rPr lang="de-DE" sz="2300" dirty="0" smtClean="0"/>
              <a:t>YOU</a:t>
            </a:r>
            <a:endParaRPr lang="de-DE" sz="2300" dirty="0"/>
          </a:p>
        </p:txBody>
      </p:sp>
      <p:sp>
        <p:nvSpPr>
          <p:cNvPr id="15" name="Textfeld 14"/>
          <p:cNvSpPr txBox="1"/>
          <p:nvPr/>
        </p:nvSpPr>
        <p:spPr>
          <a:xfrm>
            <a:off x="8617794" y="3736016"/>
            <a:ext cx="1966678" cy="446276"/>
          </a:xfrm>
          <a:prstGeom prst="rect">
            <a:avLst/>
          </a:prstGeom>
          <a:noFill/>
        </p:spPr>
        <p:txBody>
          <a:bodyPr wrap="square" rtlCol="0">
            <a:spAutoFit/>
          </a:bodyPr>
          <a:lstStyle/>
          <a:p>
            <a:pPr algn="ctr"/>
            <a:r>
              <a:rPr lang="de-DE" sz="2300" dirty="0" smtClean="0"/>
              <a:t>US</a:t>
            </a:r>
            <a:endParaRPr lang="de-DE" sz="2300" dirty="0"/>
          </a:p>
        </p:txBody>
      </p:sp>
      <p:sp>
        <p:nvSpPr>
          <p:cNvPr id="16" name="Textfeld 15"/>
          <p:cNvSpPr txBox="1"/>
          <p:nvPr/>
        </p:nvSpPr>
        <p:spPr>
          <a:xfrm>
            <a:off x="1495860" y="561036"/>
            <a:ext cx="1966678" cy="646331"/>
          </a:xfrm>
          <a:prstGeom prst="rect">
            <a:avLst/>
          </a:prstGeom>
          <a:noFill/>
        </p:spPr>
        <p:txBody>
          <a:bodyPr wrap="square" rtlCol="0">
            <a:spAutoFit/>
          </a:bodyPr>
          <a:lstStyle/>
          <a:p>
            <a:pPr algn="ctr"/>
            <a:r>
              <a:rPr lang="de-DE" dirty="0" smtClean="0"/>
              <a:t>Do </a:t>
            </a:r>
            <a:r>
              <a:rPr lang="de-DE" dirty="0" err="1" smtClean="0"/>
              <a:t>pioneer</a:t>
            </a:r>
            <a:r>
              <a:rPr lang="de-DE" dirty="0" smtClean="0"/>
              <a:t> </a:t>
            </a:r>
            <a:r>
              <a:rPr lang="de-DE" dirty="0" err="1" smtClean="0"/>
              <a:t>work</a:t>
            </a:r>
            <a:r>
              <a:rPr lang="de-DE" dirty="0" smtClean="0"/>
              <a:t> </a:t>
            </a:r>
            <a:r>
              <a:rPr lang="de-DE" dirty="0" err="1" smtClean="0"/>
              <a:t>and</a:t>
            </a:r>
            <a:r>
              <a:rPr lang="de-DE" dirty="0" smtClean="0"/>
              <a:t> care </a:t>
            </a:r>
            <a:r>
              <a:rPr lang="de-DE" dirty="0" err="1" smtClean="0"/>
              <a:t>for</a:t>
            </a:r>
            <a:r>
              <a:rPr lang="de-DE" dirty="0" smtClean="0"/>
              <a:t> </a:t>
            </a:r>
            <a:r>
              <a:rPr lang="de-DE" dirty="0" err="1" smtClean="0"/>
              <a:t>health</a:t>
            </a:r>
            <a:endParaRPr lang="de-DE" dirty="0"/>
          </a:p>
        </p:txBody>
      </p:sp>
      <p:sp>
        <p:nvSpPr>
          <p:cNvPr id="17" name="Textfeld 16"/>
          <p:cNvSpPr txBox="1"/>
          <p:nvPr/>
        </p:nvSpPr>
        <p:spPr>
          <a:xfrm>
            <a:off x="5021933" y="465235"/>
            <a:ext cx="1966678" cy="923330"/>
          </a:xfrm>
          <a:prstGeom prst="rect">
            <a:avLst/>
          </a:prstGeom>
          <a:noFill/>
        </p:spPr>
        <p:txBody>
          <a:bodyPr wrap="square" rtlCol="0">
            <a:spAutoFit/>
          </a:bodyPr>
          <a:lstStyle/>
          <a:p>
            <a:pPr algn="ctr"/>
            <a:r>
              <a:rPr lang="en-US" dirty="0" smtClean="0"/>
              <a:t>Save money by reducing heating costs</a:t>
            </a:r>
            <a:endParaRPr lang="de-DE" dirty="0"/>
          </a:p>
        </p:txBody>
      </p:sp>
      <p:sp>
        <p:nvSpPr>
          <p:cNvPr id="18" name="Textfeld 17"/>
          <p:cNvSpPr txBox="1"/>
          <p:nvPr/>
        </p:nvSpPr>
        <p:spPr>
          <a:xfrm>
            <a:off x="8532304" y="521293"/>
            <a:ext cx="1966678" cy="923330"/>
          </a:xfrm>
          <a:prstGeom prst="rect">
            <a:avLst/>
          </a:prstGeom>
          <a:noFill/>
        </p:spPr>
        <p:txBody>
          <a:bodyPr wrap="square" rtlCol="0">
            <a:spAutoFit/>
          </a:bodyPr>
          <a:lstStyle/>
          <a:p>
            <a:pPr algn="ctr"/>
            <a:r>
              <a:rPr lang="en-US" dirty="0" smtClean="0"/>
              <a:t>Promote sustainability and green footprint </a:t>
            </a:r>
            <a:endParaRPr lang="de-DE" dirty="0"/>
          </a:p>
        </p:txBody>
      </p:sp>
    </p:spTree>
    <p:extLst>
      <p:ext uri="{BB962C8B-B14F-4D97-AF65-F5344CB8AC3E}">
        <p14:creationId xmlns:p14="http://schemas.microsoft.com/office/powerpoint/2010/main" val="284546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342</Words>
  <Application>Microsoft Office PowerPoint</Application>
  <PresentationFormat>Breitbild</PresentationFormat>
  <Paragraphs>68</Paragraphs>
  <Slides>15</Slides>
  <Notes>1</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15</vt:i4>
      </vt:variant>
    </vt:vector>
  </HeadingPairs>
  <TitlesOfParts>
    <vt:vector size="19" baseType="lpstr">
      <vt:lpstr>Arial</vt:lpstr>
      <vt:lpstr>Calibri</vt:lpstr>
      <vt:lpstr>Calibri Light</vt:lpstr>
      <vt:lpstr>Larissa</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jak.gi@hotmail.com</dc:creator>
  <cp:lastModifiedBy>jak.gi@hotmail.com</cp:lastModifiedBy>
  <cp:revision>191</cp:revision>
  <dcterms:created xsi:type="dcterms:W3CDTF">2015-01-24T07:59:41Z</dcterms:created>
  <dcterms:modified xsi:type="dcterms:W3CDTF">2015-01-25T13:36:55Z</dcterms:modified>
</cp:coreProperties>
</file>